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7"/>
  </p:notesMasterIdLst>
  <p:sldIdLst>
    <p:sldId id="264" r:id="rId2"/>
    <p:sldId id="265" r:id="rId3"/>
    <p:sldId id="268" r:id="rId4"/>
    <p:sldId id="266" r:id="rId5"/>
    <p:sldId id="269" r:id="rId6"/>
    <p:sldId id="270" r:id="rId7"/>
    <p:sldId id="271" r:id="rId8"/>
    <p:sldId id="272" r:id="rId9"/>
    <p:sldId id="278" r:id="rId10"/>
    <p:sldId id="277" r:id="rId11"/>
    <p:sldId id="275" r:id="rId12"/>
    <p:sldId id="274" r:id="rId13"/>
    <p:sldId id="281" r:id="rId14"/>
    <p:sldId id="282" r:id="rId15"/>
    <p:sldId id="276" r:id="rId16"/>
    <p:sldId id="283" r:id="rId17"/>
    <p:sldId id="279" r:id="rId18"/>
    <p:sldId id="284" r:id="rId19"/>
    <p:sldId id="285" r:id="rId20"/>
    <p:sldId id="286" r:id="rId21"/>
    <p:sldId id="287" r:id="rId22"/>
    <p:sldId id="288" r:id="rId23"/>
    <p:sldId id="289" r:id="rId24"/>
    <p:sldId id="290" r:id="rId25"/>
    <p:sldId id="291" r:id="rId26"/>
    <p:sldId id="292" r:id="rId27"/>
    <p:sldId id="293" r:id="rId28"/>
    <p:sldId id="294" r:id="rId29"/>
    <p:sldId id="295" r:id="rId30"/>
    <p:sldId id="296" r:id="rId31"/>
    <p:sldId id="297" r:id="rId32"/>
    <p:sldId id="298" r:id="rId33"/>
    <p:sldId id="299" r:id="rId34"/>
    <p:sldId id="300" r:id="rId35"/>
    <p:sldId id="267"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5050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55"/>
    <p:restoredTop sz="69857"/>
  </p:normalViewPr>
  <p:slideViewPr>
    <p:cSldViewPr snapToGrid="0" snapToObjects="1">
      <p:cViewPr varScale="1">
        <p:scale>
          <a:sx n="110" d="100"/>
          <a:sy n="110" d="100"/>
        </p:scale>
        <p:origin x="1120" y="16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40.png>
</file>

<file path=ppt/media/image15.png>
</file>

<file path=ppt/media/image150.png>
</file>

<file path=ppt/media/image16.png>
</file>

<file path=ppt/media/image160.png>
</file>

<file path=ppt/media/image17.png>
</file>

<file path=ppt/media/image170.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E03F8B-A50D-DE44-9304-39C43FB3C5B0}" type="datetimeFigureOut">
              <a:rPr lang="en-US" smtClean="0"/>
              <a:t>3/26/24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151AFC-CD2E-5241-A5F6-3092FE7745F8}" type="slidenum">
              <a:rPr lang="en-US" smtClean="0"/>
              <a:t>‹#›</a:t>
            </a:fld>
            <a:endParaRPr lang="en-US"/>
          </a:p>
        </p:txBody>
      </p:sp>
    </p:spTree>
    <p:extLst>
      <p:ext uri="{BB962C8B-B14F-4D97-AF65-F5344CB8AC3E}">
        <p14:creationId xmlns:p14="http://schemas.microsoft.com/office/powerpoint/2010/main" val="2645124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151AFC-CD2E-5241-A5F6-3092FE7745F8}" type="slidenum">
              <a:rPr lang="en-US" smtClean="0"/>
              <a:t>1</a:t>
            </a:fld>
            <a:endParaRPr lang="en-US"/>
          </a:p>
        </p:txBody>
      </p:sp>
    </p:spTree>
    <p:extLst>
      <p:ext uri="{BB962C8B-B14F-4D97-AF65-F5344CB8AC3E}">
        <p14:creationId xmlns:p14="http://schemas.microsoft.com/office/powerpoint/2010/main" val="1410487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dive into an example of how </a:t>
            </a:r>
            <a:r>
              <a:rPr lang="en-US" dirty="0" err="1"/>
              <a:t>RepCut</a:t>
            </a:r>
            <a:r>
              <a:rPr lang="en-US" dirty="0"/>
              <a:t> performs its partitioning method to a TDG.</a:t>
            </a:r>
          </a:p>
          <a:p>
            <a:r>
              <a:rPr lang="en-US" dirty="0"/>
              <a:t>Again, the input of a partitioning method for TDG, is a fine-grained TDG. As is shown in the left most figure A here, each task represents the simulation task of a register or logic gate and each edge represents their connections. </a:t>
            </a:r>
          </a:p>
          <a:p>
            <a:r>
              <a:rPr lang="en-US" dirty="0"/>
              <a:t>The output of a partitioning method for TDG, is a coarsened TDG. As is shown in the right most figure D here. Through </a:t>
            </a:r>
            <a:r>
              <a:rPr lang="en-US" dirty="0" err="1"/>
              <a:t>RepCut</a:t>
            </a:r>
            <a:r>
              <a:rPr lang="en-US" dirty="0"/>
              <a:t>, we have divided the TDG into 2 partitions. </a:t>
            </a:r>
          </a:p>
          <a:p>
            <a:r>
              <a:rPr lang="en-US" dirty="0"/>
              <a:t>All the tasks in the left are included in partition 1 and all the tasks in the right are included in partition 2.</a:t>
            </a:r>
          </a:p>
          <a:p>
            <a:r>
              <a:rPr lang="en-US" dirty="0" err="1"/>
              <a:t>RepCut’s</a:t>
            </a:r>
            <a:r>
              <a:rPr lang="en-US" dirty="0"/>
              <a:t> partitioning method contains 4 steps, which are shown in the below figures from left to right.</a:t>
            </a:r>
          </a:p>
          <a:p>
            <a:r>
              <a:rPr lang="en-US" dirty="0"/>
              <a:t>We first build the so-called cones in the graph. Then we cluster the graph according to the cones we built.</a:t>
            </a:r>
          </a:p>
          <a:p>
            <a:r>
              <a:rPr lang="en-US" dirty="0"/>
              <a:t>Then we build a hypergraph according to the clusters and called a hypergraph partitioner to partition it. </a:t>
            </a:r>
          </a:p>
          <a:p>
            <a:r>
              <a:rPr lang="en-US" dirty="0"/>
              <a:t>Finally, we acquired our desired partitions from the hypergraph partitioning results.</a:t>
            </a:r>
          </a:p>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10</a:t>
            </a:fld>
            <a:endParaRPr lang="en-US"/>
          </a:p>
        </p:txBody>
      </p:sp>
    </p:spTree>
    <p:extLst>
      <p:ext uri="{BB962C8B-B14F-4D97-AF65-F5344CB8AC3E}">
        <p14:creationId xmlns:p14="http://schemas.microsoft.com/office/powerpoint/2010/main" val="2877743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talk about how </a:t>
            </a:r>
            <a:r>
              <a:rPr lang="en-US" dirty="0" err="1"/>
              <a:t>RepCut</a:t>
            </a:r>
            <a:r>
              <a:rPr lang="en-US" dirty="0"/>
              <a:t> build the cones in this TDG.</a:t>
            </a:r>
          </a:p>
          <a:p>
            <a:r>
              <a:rPr lang="en-US" dirty="0"/>
              <a:t>First, we need to find all the sink nodes in the TDG. </a:t>
            </a:r>
          </a:p>
          <a:p>
            <a:r>
              <a:rPr lang="en-US" dirty="0"/>
              <a:t>In this case, we have sink nodes A, B, C, D and E.</a:t>
            </a:r>
          </a:p>
          <a:p>
            <a:r>
              <a:rPr lang="en-US" dirty="0"/>
              <a:t>Each sink node leads a cone.</a:t>
            </a:r>
          </a:p>
          <a:p>
            <a:r>
              <a:rPr lang="en-US" dirty="0"/>
              <a:t>Then we traverse the TDG in a bottom up fashion from each sink nodes to all the dependent nodes that we can reach to build the cones.</a:t>
            </a:r>
          </a:p>
          <a:p>
            <a:r>
              <a:rPr lang="en-US" dirty="0"/>
              <a:t>In this example, after the traversal, we will have built 5 cones since we have 5 sink nodes.</a:t>
            </a:r>
          </a:p>
        </p:txBody>
      </p:sp>
      <p:sp>
        <p:nvSpPr>
          <p:cNvPr id="4" name="Slide Number Placeholder 3"/>
          <p:cNvSpPr>
            <a:spLocks noGrp="1"/>
          </p:cNvSpPr>
          <p:nvPr>
            <p:ph type="sldNum" sz="quarter" idx="5"/>
          </p:nvPr>
        </p:nvSpPr>
        <p:spPr/>
        <p:txBody>
          <a:bodyPr/>
          <a:lstStyle/>
          <a:p>
            <a:fld id="{58151AFC-CD2E-5241-A5F6-3092FE7745F8}" type="slidenum">
              <a:rPr lang="en-US" smtClean="0"/>
              <a:t>11</a:t>
            </a:fld>
            <a:endParaRPr lang="en-US"/>
          </a:p>
        </p:txBody>
      </p:sp>
    </p:spTree>
    <p:extLst>
      <p:ext uri="{BB962C8B-B14F-4D97-AF65-F5344CB8AC3E}">
        <p14:creationId xmlns:p14="http://schemas.microsoft.com/office/powerpoint/2010/main" val="18757407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we have built the cones. We then can coarsen the graph by clustering the nodes into different partitions according to the cones we built.</a:t>
            </a:r>
          </a:p>
          <a:p>
            <a:r>
              <a:rPr lang="en-US" dirty="0"/>
              <a:t>For example, for these 2 nodes covered in grey color (talk about partition AB), they are included in both cone A and cone B. So, they should be clustered into the same partition. Let’s call this partition partition AB here.</a:t>
            </a:r>
          </a:p>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12</a:t>
            </a:fld>
            <a:endParaRPr lang="en-US"/>
          </a:p>
        </p:txBody>
      </p:sp>
    </p:spTree>
    <p:extLst>
      <p:ext uri="{BB962C8B-B14F-4D97-AF65-F5344CB8AC3E}">
        <p14:creationId xmlns:p14="http://schemas.microsoft.com/office/powerpoint/2010/main" val="26290438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for these 2 nodes covered in grey(talk about partition BC), they are included in both cone B and cone C. So, they should be clustered into the same partition partition BC here.</a:t>
            </a:r>
          </a:p>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13</a:t>
            </a:fld>
            <a:endParaRPr lang="en-US"/>
          </a:p>
        </p:txBody>
      </p:sp>
    </p:spTree>
    <p:extLst>
      <p:ext uri="{BB962C8B-B14F-4D97-AF65-F5344CB8AC3E}">
        <p14:creationId xmlns:p14="http://schemas.microsoft.com/office/powerpoint/2010/main" val="7083301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for this single node covered in grey, it is the only node that is included in all cone A, cone B and cone C, so this node itself, will be a partition partition ABC.</a:t>
            </a:r>
          </a:p>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14</a:t>
            </a:fld>
            <a:endParaRPr lang="en-US"/>
          </a:p>
        </p:txBody>
      </p:sp>
    </p:spTree>
    <p:extLst>
      <p:ext uri="{BB962C8B-B14F-4D97-AF65-F5344CB8AC3E}">
        <p14:creationId xmlns:p14="http://schemas.microsoft.com/office/powerpoint/2010/main" val="25677306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we have coarsened the graph into different partitions or clusters, we can build a hypergraph according to the clusters.</a:t>
            </a:r>
          </a:p>
          <a:p>
            <a:r>
              <a:rPr lang="en-US" dirty="0"/>
              <a:t>One reason why </a:t>
            </a:r>
            <a:r>
              <a:rPr lang="en-US" dirty="0" err="1"/>
              <a:t>RepCut</a:t>
            </a:r>
            <a:r>
              <a:rPr lang="en-US" dirty="0"/>
              <a:t> introduces hypergraph here is that comparing to normal graph where each edge shows the connection between a pair of nodes, a hyperedge in a hypergraph shows the connections among a set of nodes. </a:t>
            </a:r>
          </a:p>
          <a:p>
            <a:r>
              <a:rPr lang="en-US" dirty="0"/>
              <a:t>And this is such a good fit here since a hyperedge can simulate a net in the circuit that connects multiple gates or registers.</a:t>
            </a:r>
          </a:p>
          <a:p>
            <a:r>
              <a:rPr lang="en-US" dirty="0"/>
              <a:t>Now, let’s talk about how we can build the hypergraph in figure C from figure B.</a:t>
            </a:r>
          </a:p>
          <a:p>
            <a:r>
              <a:rPr lang="en-US" dirty="0"/>
              <a:t>First, the sink nodes A, B, C, D and E in figure B are all represented as vertices in hypergraph in figure C.</a:t>
            </a:r>
          </a:p>
          <a:p>
            <a:r>
              <a:rPr lang="en-US" dirty="0"/>
              <a:t>And the hyperedges in figure C represents the non-sink clusters in figure B. </a:t>
            </a:r>
          </a:p>
          <a:p>
            <a:r>
              <a:rPr lang="en-US" dirty="0"/>
              <a:t>For example, we have a non-sink cluster cluster AB here. That means we will have a hyperedge between vertex A and vertex B in figure C.</a:t>
            </a:r>
          </a:p>
          <a:p>
            <a:r>
              <a:rPr lang="en-US" dirty="0"/>
              <a:t>We also have a non-sink cluster cluster ABC here. That means we will have a hyperedge between vertex A, vertex B and vertex C in figure C.</a:t>
            </a:r>
          </a:p>
          <a:p>
            <a:r>
              <a:rPr lang="en-US" dirty="0"/>
              <a:t>By applying this transformation to all the clusters in figure B, we can obtain the hypergraph in figure C and try to partition it.</a:t>
            </a:r>
          </a:p>
          <a:p>
            <a:endParaRPr lang="en-US" dirty="0"/>
          </a:p>
          <a:p>
            <a:endParaRPr lang="en-US" dirty="0"/>
          </a:p>
          <a:p>
            <a:r>
              <a:rPr lang="en-US" dirty="0"/>
              <a:t>Notice </a:t>
            </a:r>
            <a:r>
              <a:rPr lang="en-US" dirty="0" err="1"/>
              <a:t>RepCut</a:t>
            </a:r>
            <a:r>
              <a:rPr lang="en-US" dirty="0"/>
              <a:t> actually includes 2 partitioning process here. The first partitioning process is used to coarsen the origin TDG. </a:t>
            </a:r>
          </a:p>
          <a:p>
            <a:r>
              <a:rPr lang="en-US" dirty="0"/>
              <a:t>The second partitioning process is applied to hypergraph to help us acquire the final replication result.</a:t>
            </a:r>
          </a:p>
          <a:p>
            <a:endParaRPr lang="en-US" b="1" dirty="0"/>
          </a:p>
        </p:txBody>
      </p:sp>
      <p:sp>
        <p:nvSpPr>
          <p:cNvPr id="4" name="Slide Number Placeholder 3"/>
          <p:cNvSpPr>
            <a:spLocks noGrp="1"/>
          </p:cNvSpPr>
          <p:nvPr>
            <p:ph type="sldNum" sz="quarter" idx="5"/>
          </p:nvPr>
        </p:nvSpPr>
        <p:spPr/>
        <p:txBody>
          <a:bodyPr/>
          <a:lstStyle/>
          <a:p>
            <a:fld id="{58151AFC-CD2E-5241-A5F6-3092FE7745F8}" type="slidenum">
              <a:rPr lang="en-US" smtClean="0"/>
              <a:t>15</a:t>
            </a:fld>
            <a:endParaRPr lang="en-US"/>
          </a:p>
        </p:txBody>
      </p:sp>
    </p:spTree>
    <p:extLst>
      <p:ext uri="{BB962C8B-B14F-4D97-AF65-F5344CB8AC3E}">
        <p14:creationId xmlns:p14="http://schemas.microsoft.com/office/powerpoint/2010/main" val="31558174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see how </a:t>
                </a:r>
                <a:r>
                  <a:rPr lang="en-US" dirty="0" err="1"/>
                  <a:t>RepCut</a:t>
                </a:r>
                <a:r>
                  <a:rPr lang="en-US" dirty="0"/>
                  <a:t> partitions the hypergraph shown in figure 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RepCut</a:t>
                </a:r>
                <a:r>
                  <a:rPr lang="en-US" dirty="0"/>
                  <a:t> utilize a state-of-the-art hypergraph partitioner </a:t>
                </a:r>
                <a:r>
                  <a:rPr lang="en-US" dirty="0" err="1"/>
                  <a:t>Kahypar</a:t>
                </a:r>
                <a:r>
                  <a:rPr lang="en-US" dirty="0"/>
                  <a:t> to partition the generated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Since it is using an existing hypergraph partitioner, the innovation of </a:t>
                </a:r>
                <a:r>
                  <a:rPr lang="en-US" dirty="0" err="1"/>
                  <a:t>RepCut</a:t>
                </a:r>
                <a:r>
                  <a:rPr lang="en-US" dirty="0"/>
                  <a:t> lies in how it define the weights of vertices and hyperedges in the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formula (1) shows how </a:t>
                </a:r>
                <a:r>
                  <a:rPr lang="en-US" dirty="0" err="1"/>
                  <a:t>RepCut</a:t>
                </a:r>
                <a:r>
                  <a:rPr lang="en-US" dirty="0"/>
                  <a:t> defines the weight of vertices </a:t>
                </a:r>
                <a:r>
                  <a:rPr lang="en-US" dirty="0" err="1"/>
                  <a:t>wv</a:t>
                </a:r>
                <a:r>
                  <a:rPr lang="en-US" dirty="0"/>
                  <a:t> on the left and the weight of hyperedges we on the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see how </a:t>
                </a:r>
                <a:r>
                  <a:rPr lang="en-US" dirty="0" err="1"/>
                  <a:t>RepCut</a:t>
                </a:r>
                <a:r>
                  <a:rPr lang="en-US" dirty="0"/>
                  <a:t> partitions the hypergraph shown in figure 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RepCut</a:t>
                </a:r>
                <a:r>
                  <a:rPr lang="en-US" dirty="0"/>
                  <a:t> utilize a state-of-the-art hypergraph partitioner </a:t>
                </a:r>
                <a:r>
                  <a:rPr lang="en-US" dirty="0" err="1"/>
                  <a:t>Kahypar</a:t>
                </a:r>
                <a:r>
                  <a:rPr lang="en-US" dirty="0"/>
                  <a:t> to partition the generated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Since it is using an existing hypergraph partitioner, the innovation of </a:t>
                </a:r>
                <a:r>
                  <a:rPr lang="en-US" dirty="0" err="1"/>
                  <a:t>RepCut</a:t>
                </a:r>
                <a:r>
                  <a:rPr lang="en-US" dirty="0"/>
                  <a:t> lies in how it define the weights of vertices and hyperedges in the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formula (1) shows how </a:t>
                </a:r>
                <a:r>
                  <a:rPr lang="en-US" dirty="0" err="1"/>
                  <a:t>RepCut</a:t>
                </a:r>
                <a:r>
                  <a:rPr lang="en-US" dirty="0"/>
                  <a:t> defines the weight of vertices </a:t>
                </a:r>
                <a:r>
                  <a:rPr lang="en-US" dirty="0" err="1"/>
                  <a:t>wv</a:t>
                </a:r>
                <a:r>
                  <a:rPr lang="en-US" dirty="0"/>
                  <a:t> on the left and the weight of hyperedges we on the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16</a:t>
            </a:fld>
            <a:endParaRPr lang="en-US"/>
          </a:p>
        </p:txBody>
      </p:sp>
    </p:spTree>
    <p:extLst>
      <p:ext uri="{BB962C8B-B14F-4D97-AF65-F5344CB8AC3E}">
        <p14:creationId xmlns:p14="http://schemas.microsoft.com/office/powerpoint/2010/main" val="25159717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 me give you a couple of examples to understand how to calculate </a:t>
                </a:r>
                <a:r>
                  <a:rPr lang="en-US" dirty="0" err="1"/>
                  <a:t>wv</a:t>
                </a:r>
                <a:r>
                  <a:rPr lang="en-US" dirty="0"/>
                  <a:t> and we.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look at figure B, we assume that the weight of the nodes in figure B are all equal to 1.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Notice that we can always give a better weight assumptions to nodes in figure B in practice depending on applications.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for simplicity, let’s define their weight as integer 1 here.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talk about the weight of hyperedges we first. Here the weight of a hyperedge is equal to eta 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eta e here is defined as the weight of a cluster.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figure B, cluster AB covered in grey color has the weight of 2 as it contains 2 nodes.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the weight of hyperedge </a:t>
                </a:r>
                <a:r>
                  <a:rPr lang="en-US" dirty="0" err="1"/>
                  <a:t>eAB</a:t>
                </a:r>
                <a:r>
                  <a:rPr lang="en-US" dirty="0"/>
                  <a:t> in figure C is equal to 2.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see how </a:t>
                </a:r>
                <a:r>
                  <a:rPr lang="en-US" dirty="0" err="1"/>
                  <a:t>RepCut</a:t>
                </a:r>
                <a:r>
                  <a:rPr lang="en-US" dirty="0"/>
                  <a:t> partitions the hypergraph shown in figure 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RepCut</a:t>
                </a:r>
                <a:r>
                  <a:rPr lang="en-US" dirty="0"/>
                  <a:t> utilize a state-of-the-art hypergraph partitioner </a:t>
                </a:r>
                <a:r>
                  <a:rPr lang="en-US" dirty="0" err="1"/>
                  <a:t>Kahypar</a:t>
                </a:r>
                <a:r>
                  <a:rPr lang="en-US" dirty="0"/>
                  <a:t> to partition the generated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Since it is using an existing hypergraph partitioner, the innovation of </a:t>
                </a:r>
                <a:r>
                  <a:rPr lang="en-US" dirty="0" err="1"/>
                  <a:t>RepCut</a:t>
                </a:r>
                <a:r>
                  <a:rPr lang="en-US" dirty="0"/>
                  <a:t> lies in how it define the weights of vertices and hyperedges in the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formula (1) shows how </a:t>
                </a:r>
                <a:r>
                  <a:rPr lang="en-US" dirty="0" err="1"/>
                  <a:t>RepCut</a:t>
                </a:r>
                <a:r>
                  <a:rPr lang="en-US" dirty="0"/>
                  <a:t> defines the weight of vertices </a:t>
                </a:r>
                <a:r>
                  <a:rPr lang="en-US" dirty="0" err="1"/>
                  <a:t>wv</a:t>
                </a:r>
                <a:r>
                  <a:rPr lang="en-US" dirty="0"/>
                  <a:t> on the left and the weight of hyperedges we on the right.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 me give you a couple of examples to understand how to calculate </a:t>
                </a:r>
                <a:r>
                  <a:rPr lang="en-US" dirty="0" err="1"/>
                  <a:t>wv</a:t>
                </a:r>
                <a:r>
                  <a:rPr lang="en-US" dirty="0"/>
                  <a:t> and we.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look at figure B, we assume that the weight of the nodes in figure B are all equal to 1.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Notice that we can always give a better weight assumptions to nodes in figure B in practice depending on applications.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for simplicity, let’s define their weight as integer 1 here.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talk about the weight of hyperedges we first. Here the weight of a hyperedge is equal to eta 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eta e here is defined as the weight of a cluster.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figure B, cluster AB covered in grey color has the weight of 2 as it contains 2 nodes.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the weight of hyperedge </a:t>
                </a:r>
                <a:r>
                  <a:rPr lang="en-US" dirty="0" err="1"/>
                  <a:t>eAB</a:t>
                </a:r>
                <a:r>
                  <a:rPr lang="en-US" dirty="0"/>
                  <a:t> in figure C is equal to 2.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17</a:t>
            </a:fld>
            <a:endParaRPr lang="en-US"/>
          </a:p>
        </p:txBody>
      </p:sp>
    </p:spTree>
    <p:extLst>
      <p:ext uri="{BB962C8B-B14F-4D97-AF65-F5344CB8AC3E}">
        <p14:creationId xmlns:p14="http://schemas.microsoft.com/office/powerpoint/2010/main" val="6820925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cluster ABC covered in grey color has the weight of 1 as it only contains 1 node.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hyperedge ABC in figure c has the weight of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see how </a:t>
                </a:r>
                <a:r>
                  <a:rPr lang="en-US" dirty="0" err="1"/>
                  <a:t>RepCut</a:t>
                </a:r>
                <a:r>
                  <a:rPr lang="en-US" dirty="0"/>
                  <a:t> partitions the hypergraph shown in figure 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RepCut</a:t>
                </a:r>
                <a:r>
                  <a:rPr lang="en-US" dirty="0"/>
                  <a:t> utilize a state-of-the-art hypergraph partitioner </a:t>
                </a:r>
                <a:r>
                  <a:rPr lang="en-US" dirty="0" err="1"/>
                  <a:t>Kahypar</a:t>
                </a:r>
                <a:r>
                  <a:rPr lang="en-US" dirty="0"/>
                  <a:t> to partition the generated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Since it is using an existing hypergraph partitioner, the innovation of </a:t>
                </a:r>
                <a:r>
                  <a:rPr lang="en-US" dirty="0" err="1"/>
                  <a:t>RepCut</a:t>
                </a:r>
                <a:r>
                  <a:rPr lang="en-US" dirty="0"/>
                  <a:t> lies in how it define the weights of vertices and hyperedges in the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formula (1) shows how </a:t>
                </a:r>
                <a:r>
                  <a:rPr lang="en-US" dirty="0" err="1"/>
                  <a:t>RepCut</a:t>
                </a:r>
                <a:r>
                  <a:rPr lang="en-US" dirty="0"/>
                  <a:t> defines the weight of vertices </a:t>
                </a:r>
                <a:r>
                  <a:rPr lang="en-US" dirty="0" err="1"/>
                  <a:t>wv</a:t>
                </a:r>
                <a:r>
                  <a:rPr lang="en-US" dirty="0"/>
                  <a:t> on the left and the weight of hyperedges we on the right.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 me give you a couple of examples to understand how to calculate </a:t>
                </a:r>
                <a:r>
                  <a:rPr lang="en-US" dirty="0" err="1"/>
                  <a:t>wv</a:t>
                </a:r>
                <a:r>
                  <a:rPr lang="en-US" dirty="0"/>
                  <a:t> and we.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look at figure B, we assume that the weight of the nodes in figure B are all equal to 1.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Notice that we can always give a better weight assumptions to nodes in figure B in practice depending on applications.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for simplicity, let’s define their weight as integer 1 here.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talk about the weight of hyperedges we first. Here the weight of a hyperedge is equal to eta 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eta e here is defined as the weight of a cluster.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figure B, cluster AB covered in grey color has the weight of 2 as it contains 2 nodes.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the weight of hyperedge </a:t>
                </a:r>
                <a:r>
                  <a:rPr lang="en-US" dirty="0" err="1"/>
                  <a:t>eAB</a:t>
                </a:r>
                <a:r>
                  <a:rPr lang="en-US" dirty="0"/>
                  <a:t> in figure C is equal to 2.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cluster ABC covered in grey color has the weight of 1 as it only contains 1 node.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hyperedge ABC in figure c has the weight of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18</a:t>
            </a:fld>
            <a:endParaRPr lang="en-US"/>
          </a:p>
        </p:txBody>
      </p:sp>
    </p:spTree>
    <p:extLst>
      <p:ext uri="{BB962C8B-B14F-4D97-AF65-F5344CB8AC3E}">
        <p14:creationId xmlns:p14="http://schemas.microsoft.com/office/powerpoint/2010/main" val="17365860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Applying this formula to all the non-sink clusters in figure B, we will have the weight of all the hyperedges shown at the bottom.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see how to calculate the weight of a vertex in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weight of a vertex </a:t>
                </a:r>
                <a:r>
                  <a:rPr lang="en-US" dirty="0" err="1"/>
                  <a:t>wv</a:t>
                </a:r>
                <a:r>
                  <a:rPr lang="en-US" dirty="0"/>
                  <a:t> contains 2 parts, the weight of the sink cluster itself in figure B and the sum of its proportional share in hyperedges.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Applying this formula to all the non-sink clusters in figure B, we will have the weight of all the hyperedges shown at the bottom.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see how to calculate the weight of a vertex in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weight of a vertex </a:t>
                </a:r>
                <a:r>
                  <a:rPr lang="en-US" dirty="0" err="1"/>
                  <a:t>wv</a:t>
                </a:r>
                <a:r>
                  <a:rPr lang="en-US" dirty="0"/>
                  <a:t> contains 2 parts, the weight of the sink cluster itself in figure B and the sum of its proportional share in hyperedges.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19</a:t>
            </a:fld>
            <a:endParaRPr lang="en-US"/>
          </a:p>
        </p:txBody>
      </p:sp>
    </p:spTree>
    <p:extLst>
      <p:ext uri="{BB962C8B-B14F-4D97-AF65-F5344CB8AC3E}">
        <p14:creationId xmlns:p14="http://schemas.microsoft.com/office/powerpoint/2010/main" val="3125421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151AFC-CD2E-5241-A5F6-3092FE7745F8}" type="slidenum">
              <a:rPr lang="en-US" smtClean="0"/>
              <a:t>2</a:t>
            </a:fld>
            <a:endParaRPr lang="en-US"/>
          </a:p>
        </p:txBody>
      </p:sp>
    </p:spTree>
    <p:extLst>
      <p:ext uri="{BB962C8B-B14F-4D97-AF65-F5344CB8AC3E}">
        <p14:creationId xmlns:p14="http://schemas.microsoft.com/office/powerpoint/2010/main" val="3738847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Take a look at vertex A in figure 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weight should be, the first part, the weight of itself in figure B, which is the weight of cluster A colored in grey in figure B, 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Plus the sum of its proportional share in its all connected hyperedges.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example, vertex A is connected to 2 hyperedges, hyperedge AB and hyperedge ABC.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proportional share of vertex A in hyperedge AB should be the weight of hyperedge AB, which is 2, divided by the number of end points of hyperedge AB, which is 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the proportional share of vertex A in hyperedge AB is 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Same thing is applied to hyperedge ABC.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weight of hyperedge ABC is 1. And it has 3 end points, ABC. So vertex A will get a share of weight, 1 divided by 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Sum them together, we will get the final weight of vertex A as 7 divided by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Applying this formula to all the non-sink clusters in figure B, we will have the weight of all the hyperedges shown at the bottom.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see how to calculate the weight of a vertex in hypergraph.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weight of a vertex </a:t>
                </a:r>
                <a:r>
                  <a:rPr lang="en-US" dirty="0" err="1"/>
                  <a:t>wv</a:t>
                </a:r>
                <a:r>
                  <a:rPr lang="en-US" dirty="0"/>
                  <a:t> contains 2 parts, the weight of the sink cluster itself in figure B and the sum of its proportional share in hyperedges.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Take a look at vertex A in figure 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weight should be, the first part, the weight of itself in figure B, which is the weight of cluster A colored in grey in figure B, 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Plus the sum of its proportional share in its all connected hyperedges.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example, vertex A is connected to 2 hyperedges, hyperedge AB and hyperedge ABC.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proportional share of vertex A in hyperedge AB should be the weight of hyperedge AB, which is 2, divided by the number of end points of hyperedge AB, which is 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the proportional share of vertex A in hyperedge AB is 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Same thing is applied to hyperedge ABC.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weight of hyperedge ABC is 1. And it has 3 end points, ABC. So vertex A will get a share of weight, 1 divided by 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Sum them together, we will get the final weight of vertex A as 7 divided by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20</a:t>
            </a:fld>
            <a:endParaRPr lang="en-US"/>
          </a:p>
        </p:txBody>
      </p:sp>
    </p:spTree>
    <p:extLst>
      <p:ext uri="{BB962C8B-B14F-4D97-AF65-F5344CB8AC3E}">
        <p14:creationId xmlns:p14="http://schemas.microsoft.com/office/powerpoint/2010/main" val="29045795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Apply this formula to all the vertices in hypergraph and we will have their weight results shown as below.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Apply this formula to all the vertices in hypergraph and we will have their weight results shown as below.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21</a:t>
            </a:fld>
            <a:endParaRPr lang="en-US"/>
          </a:p>
        </p:txBody>
      </p:sp>
    </p:spTree>
    <p:extLst>
      <p:ext uri="{BB962C8B-B14F-4D97-AF65-F5344CB8AC3E}">
        <p14:creationId xmlns:p14="http://schemas.microsoft.com/office/powerpoint/2010/main" val="15812728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finally, with all the weights calculated, we input the hypergraph in figure C and the weights of hyperedges and vertices into the hypergraph partitioner, </a:t>
                </a:r>
                <a:r>
                  <a:rPr lang="en-US" dirty="0" err="1"/>
                  <a:t>Kahypar</a:t>
                </a:r>
                <a:r>
                  <a:rPr lang="en-US" dirty="0"/>
                  <a:t> to do hypergraph partitioning.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hypergraph partition will have a constrain of balanced partitions.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will also apply the partitioning under the cost function, minimum cut, which means we want the sum of weights of the hyperedges including in the cut to be as small as possible.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assume we want 2 partitions. The partitioning result is shown as a cut edge in figure C. </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finally, with all the weights calculated, we input the hypergraph in figure C and the weights of hyperedges and vertices into the hypergraph partitioner, </a:t>
                </a:r>
                <a:r>
                  <a:rPr lang="en-US" dirty="0" err="1"/>
                  <a:t>Kahypar</a:t>
                </a:r>
                <a:r>
                  <a:rPr lang="en-US" dirty="0"/>
                  <a:t> to do hypergraph partitioning.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hypergraph partition will have a constrain of balanced partitions.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will also apply the partitioning under the cost function, minimum cut, which means we want the sum of weights of the hyperedges including in the cut to be as small as possible.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assume we want 2 partitions. The partitioning result is shown as a cut edge in figure C. </a:t>
                </a:r>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22</a:t>
            </a:fld>
            <a:endParaRPr lang="en-US"/>
          </a:p>
        </p:txBody>
      </p:sp>
    </p:spTree>
    <p:extLst>
      <p:ext uri="{BB962C8B-B14F-4D97-AF65-F5344CB8AC3E}">
        <p14:creationId xmlns:p14="http://schemas.microsoft.com/office/powerpoint/2010/main" val="29311082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see how do we obtained the final partitioned TDG based on the hypergraph partitioning 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 idea is pretty straightforward.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just need to replicating all the nodes in the clusters cut by the cut edge in hypergraph.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in this example, the cut edge in figure C cut the hyperedge CDE, and that is the cluster CDE in figure B.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we just need to replicate all the nodes in the cluster CDE and maintain the same topology for the replicating part in each partition.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we are done!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see how do we obtained the final partitioned TDG based on the hypergraph partitioning 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 idea is pretty straightforward.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just need to replicating all the nodes in the clusters cut by the cut edge in hypergraph.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in this example, the cut edge in figure C cut the hyperedge CDE, and that is the cluster CDE in figure B.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we just need to replicate all the nodes in the cluster CDE and maintain the same topology for the replicating part in each partition.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we are done!</a:t>
                </a:r>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23</a:t>
            </a:fld>
            <a:endParaRPr lang="en-US"/>
          </a:p>
        </p:txBody>
      </p:sp>
    </p:spTree>
    <p:extLst>
      <p:ext uri="{BB962C8B-B14F-4D97-AF65-F5344CB8AC3E}">
        <p14:creationId xmlns:p14="http://schemas.microsoft.com/office/powerpoint/2010/main" val="3029174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before we move onto the scheduling part.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remind ourselves what is the goal of our partitioning and take a look at why transforming this TDG partitioning problem into a hypergraph partitioning will help us to achieve this goal.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Again, our goal, first,  is to have balanced partitions so that when scheduling these partitions to threads, we can avoid, or reduce the situations that the threads being idle during the RTL simulation.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hypergraph partitioning has the exact same constraint to give us a balanced partition.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before we move onto the scheduling part.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remind ourselves what is the goal of our partitioning and take a look at why transforming this TDG partitioning problem into a hypergraph partitioning will help us to achieve this goal.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Again, our goal, first,  is to have balanced partitions so that when scheduling these partitions to threads, we can avoid, or reduce the situations that the threads being idle during the RTL simulation.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hypergraph partitioning has the exact same constraint to give us a balanced partition.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24</a:t>
            </a:fld>
            <a:endParaRPr lang="en-US"/>
          </a:p>
        </p:txBody>
      </p:sp>
    </p:spTree>
    <p:extLst>
      <p:ext uri="{BB962C8B-B14F-4D97-AF65-F5344CB8AC3E}">
        <p14:creationId xmlns:p14="http://schemas.microsoft.com/office/powerpoint/2010/main" val="41352724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14:m>
                  <m:oMath xmlns:m="http://schemas.openxmlformats.org/officeDocument/2006/math">
                    <m:r>
                      <m:rPr>
                        <m:sty m:val="p"/>
                      </m:rPr>
                      <a:rPr lang="el-GR" sz="2800" b="0" i="1" smtClean="0">
                        <a:latin typeface="Cambria Math" panose="02040503050406030204" pitchFamily="18" charset="0"/>
                        <a:ea typeface="Cambria Math" panose="02040503050406030204" pitchFamily="18" charset="0"/>
                      </a:rPr>
                      <m:t>Γ</m:t>
                    </m:r>
                  </m:oMath>
                </a14:m>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about minimal synchronization effort?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Of course, a balanced partitioning result will contribute to less synchronization.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even with a balanced partitioning results, it is still possible that we need to synchronize multiple times when executing the TDG from source to sink.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innovation of </a:t>
                </a:r>
                <a:r>
                  <a:rPr lang="en-US" dirty="0" err="1"/>
                  <a:t>RepCut</a:t>
                </a:r>
                <a:r>
                  <a:rPr lang="en-US" dirty="0"/>
                  <a:t> is: it tries to cut the TDG bottom up completely into multiple partitions so that all threads will only need to synchronize at the end of the execution.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such a complete cut comes with a cost, and that is the cost of replication.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since we are only replicating the nodes including in the cut in hypergraph, we can represent the replication cost with the weight of cut edges.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amazingly, after we build up such connection between the cost of the cut and the cost of replication, the cost function of minimum cut in hypergraph partitioning will help us to minimize the replication cost.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that’s why </a:t>
                </a:r>
                <a:r>
                  <a:rPr lang="en-US" dirty="0" err="1"/>
                  <a:t>RepCut</a:t>
                </a:r>
                <a:r>
                  <a:rPr lang="en-US" dirty="0"/>
                  <a:t> transforms a TDG partitioning problem to a hypergraph partitioning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tries to achieve a balanced partitioning results and minimal synchronization effort with minimal replication cost.</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𝜂 (eta) </a:t>
                </a:r>
                <a:r>
                  <a:rPr lang="el-GR" sz="2800" b="0" i="0">
                    <a:latin typeface="Cambria Math" panose="02040503050406030204" pitchFamily="18" charset="0"/>
                    <a:ea typeface="Cambria Math" panose="02040503050406030204" pitchFamily="18" charset="0"/>
                  </a:rPr>
                  <a:t>Γ</a:t>
                </a:r>
                <a:r>
                  <a:rPr lang="en-US" sz="1800" dirty="0">
                    <a:effectLst/>
                    <a:latin typeface="LibertineMathMI"/>
                  </a:rPr>
                  <a:t> (</a:t>
                </a:r>
                <a:r>
                  <a:rPr lang="en-US" sz="1800" dirty="0" err="1">
                    <a:effectLst/>
                    <a:latin typeface="LibertineMathMI"/>
                  </a:rPr>
                  <a:t>gemma</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about minimal synchronization effort?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Of course, a balanced partitioning result will contribute to less synchronization.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even with a balanced partitioning results, it is still possible that we need to synchronize multiple times when executing the TDG from source to sink.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innovation of </a:t>
                </a:r>
                <a:r>
                  <a:rPr lang="en-US" dirty="0" err="1"/>
                  <a:t>RepCut</a:t>
                </a:r>
                <a:r>
                  <a:rPr lang="en-US" dirty="0"/>
                  <a:t> is: it tries to cut the TDG bottom up completely into multiple partitions so that all threads will only need to synchronize at the beginning of execution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 end of the execution.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such a complete cut comes with a cost, and that is the cost of replication.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since we are only replicating the nodes including in the cut in hypergraph, we can represent the replication cost with the weight of cut edges.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amazingly, after we build up such connection between the cost of the cut and the cost of replication, the cost function of minimum cut in hypergraph partitioning will help us to minimize the replication cost.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that’s why </a:t>
                </a:r>
                <a:r>
                  <a:rPr lang="en-US" dirty="0" err="1"/>
                  <a:t>RepCut</a:t>
                </a:r>
                <a:r>
                  <a:rPr lang="en-US" dirty="0"/>
                  <a:t> transforms a TDG partitioning problem to a hypergraph partitioning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tries to achieve a balanced partitioning results and minimal synchronization effort with minimal replication cost.</a:t>
                </a:r>
              </a:p>
            </p:txBody>
          </p:sp>
        </mc:Fallback>
      </mc:AlternateContent>
      <p:sp>
        <p:nvSpPr>
          <p:cNvPr id="4" name="Slide Number Placeholder 3"/>
          <p:cNvSpPr>
            <a:spLocks noGrp="1"/>
          </p:cNvSpPr>
          <p:nvPr>
            <p:ph type="sldNum" sz="quarter" idx="5"/>
          </p:nvPr>
        </p:nvSpPr>
        <p:spPr/>
        <p:txBody>
          <a:bodyPr/>
          <a:lstStyle/>
          <a:p>
            <a:fld id="{58151AFC-CD2E-5241-A5F6-3092FE7745F8}" type="slidenum">
              <a:rPr lang="en-US" smtClean="0"/>
              <a:t>25</a:t>
            </a:fld>
            <a:endParaRPr lang="en-US"/>
          </a:p>
        </p:txBody>
      </p:sp>
    </p:spTree>
    <p:extLst>
      <p:ext uri="{BB962C8B-B14F-4D97-AF65-F5344CB8AC3E}">
        <p14:creationId xmlns:p14="http://schemas.microsoft.com/office/powerpoint/2010/main" val="9901422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Now let’s talk about how </a:t>
            </a:r>
            <a:r>
              <a:rPr lang="en-US" sz="1800" dirty="0" err="1">
                <a:effectLst/>
                <a:latin typeface="LibertineMathMI"/>
              </a:rPr>
              <a:t>RepCut</a:t>
            </a:r>
            <a:r>
              <a:rPr lang="en-US" sz="1800" dirty="0">
                <a:effectLst/>
                <a:latin typeface="LibertineMathMI"/>
              </a:rPr>
              <a:t> schedules the partitions to threads to do RTL simulations.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The scheduling part is pretty standard.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ibertineMathMI"/>
              </a:rPr>
              <a:t>RepCut</a:t>
            </a:r>
            <a:r>
              <a:rPr lang="en-US" sz="1800" dirty="0">
                <a:effectLst/>
                <a:latin typeface="LibertineMathMI"/>
              </a:rPr>
              <a:t> will divide the circuits into multiple regions and the boundaries of each region are registers and memory.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And within the region are all those combinational logics.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RepCut</a:t>
            </a:r>
            <a:r>
              <a:rPr lang="en-US" dirty="0"/>
              <a:t> applies its partitioning method to each region and schedule the partitions to all the threads.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resulting data of each partition will be first stored in a local memory.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after the execution of all the partitions are finished. And that is to say, all the data in local memory is obtained.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RepCut</a:t>
            </a:r>
            <a:r>
              <a:rPr lang="en-US" dirty="0"/>
              <a:t> will do a global update to update the data in local memory to the global memory.</a:t>
            </a:r>
          </a:p>
        </p:txBody>
      </p:sp>
      <p:sp>
        <p:nvSpPr>
          <p:cNvPr id="4" name="Slide Number Placeholder 3"/>
          <p:cNvSpPr>
            <a:spLocks noGrp="1"/>
          </p:cNvSpPr>
          <p:nvPr>
            <p:ph type="sldNum" sz="quarter" idx="5"/>
          </p:nvPr>
        </p:nvSpPr>
        <p:spPr/>
        <p:txBody>
          <a:bodyPr/>
          <a:lstStyle/>
          <a:p>
            <a:fld id="{58151AFC-CD2E-5241-A5F6-3092FE7745F8}" type="slidenum">
              <a:rPr lang="en-US" smtClean="0"/>
              <a:t>26</a:t>
            </a:fld>
            <a:endParaRPr lang="en-US"/>
          </a:p>
        </p:txBody>
      </p:sp>
    </p:spTree>
    <p:extLst>
      <p:ext uri="{BB962C8B-B14F-4D97-AF65-F5344CB8AC3E}">
        <p14:creationId xmlns:p14="http://schemas.microsoft.com/office/powerpoint/2010/main" val="21848148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And for experimental results, </a:t>
            </a:r>
            <a:r>
              <a:rPr lang="en-US" sz="1800" dirty="0" err="1">
                <a:effectLst/>
                <a:latin typeface="LibertineMathMI"/>
              </a:rPr>
              <a:t>RepCut</a:t>
            </a:r>
            <a:r>
              <a:rPr lang="en-US" sz="1800" dirty="0">
                <a:effectLst/>
                <a:latin typeface="LibertineMathMI"/>
              </a:rPr>
              <a:t> is applied in ESSENT RTL simulator.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And the comparator, is the another RTL simulator </a:t>
            </a:r>
            <a:r>
              <a:rPr lang="en-US" sz="1800" dirty="0" err="1">
                <a:effectLst/>
                <a:latin typeface="LibertineMathMI"/>
              </a:rPr>
              <a:t>Verilator</a:t>
            </a:r>
            <a:r>
              <a:rPr lang="en-US" sz="1800" dirty="0">
                <a:effectLst/>
                <a:latin typeface="LibertineMathMI"/>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Notice that </a:t>
            </a:r>
            <a:r>
              <a:rPr lang="en-US" sz="1800" dirty="0" err="1">
                <a:effectLst/>
                <a:latin typeface="LibertineMathMI"/>
              </a:rPr>
              <a:t>Verilator</a:t>
            </a:r>
            <a:r>
              <a:rPr lang="en-US" sz="1800" dirty="0">
                <a:effectLst/>
                <a:latin typeface="LibertineMathMI"/>
              </a:rPr>
              <a:t> utilizes a different partitioning method introduced by professor Vivek from Geotech in his PhD dissertation back in </a:t>
            </a:r>
            <a:r>
              <a:rPr lang="en-US" sz="1800" dirty="0" err="1">
                <a:effectLst/>
                <a:latin typeface="LibertineMathMI"/>
              </a:rPr>
              <a:t>standford</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The experiments here shows the profile of threads execution during the RTL simulations.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The horizontal axis indicate the time and vertical axis indicate different threads.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The authors utilize 4 benchmarks here as 4 columns.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white and grey color in the figures indicate the threads being idling.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 blue and dark blue color indicates the threads being working.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upper 12 figures are the results from </a:t>
            </a:r>
            <a:r>
              <a:rPr lang="en-US" dirty="0" err="1"/>
              <a:t>Verilator</a:t>
            </a:r>
            <a:r>
              <a:rPr lang="en-US" dirty="0"/>
              <a:t> using Vivek’s partitioning.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below 12 figures are the results from ESSENT using </a:t>
            </a:r>
            <a:r>
              <a:rPr lang="en-US" dirty="0" err="1"/>
              <a:t>RepCut’s</a:t>
            </a:r>
            <a:r>
              <a:rPr lang="en-US" dirty="0"/>
              <a:t> partitioning.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we can clearly see, Vivek’s partitioning method introduces quite a lot threads idling known as bubbles in the RTL simulation process.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this is mainly caused by unbalanced partitioning 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While </a:t>
            </a:r>
            <a:r>
              <a:rPr lang="en-US" dirty="0" err="1"/>
              <a:t>RepCut</a:t>
            </a:r>
            <a:r>
              <a:rPr lang="en-US" dirty="0"/>
              <a:t> helps to keep all the threads busy for most of time during execution thanks to its balanced partitioning results.</a:t>
            </a:r>
          </a:p>
        </p:txBody>
      </p:sp>
      <p:sp>
        <p:nvSpPr>
          <p:cNvPr id="4" name="Slide Number Placeholder 3"/>
          <p:cNvSpPr>
            <a:spLocks noGrp="1"/>
          </p:cNvSpPr>
          <p:nvPr>
            <p:ph type="sldNum" sz="quarter" idx="5"/>
          </p:nvPr>
        </p:nvSpPr>
        <p:spPr/>
        <p:txBody>
          <a:bodyPr/>
          <a:lstStyle/>
          <a:p>
            <a:fld id="{58151AFC-CD2E-5241-A5F6-3092FE7745F8}" type="slidenum">
              <a:rPr lang="en-US" smtClean="0"/>
              <a:t>27</a:t>
            </a:fld>
            <a:endParaRPr lang="en-US"/>
          </a:p>
        </p:txBody>
      </p:sp>
    </p:spTree>
    <p:extLst>
      <p:ext uri="{BB962C8B-B14F-4D97-AF65-F5344CB8AC3E}">
        <p14:creationId xmlns:p14="http://schemas.microsoft.com/office/powerpoint/2010/main" val="33591264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And the next figures shows the results of overall speed of RTL simulation.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We have 4 comparators here. </a:t>
            </a:r>
            <a:r>
              <a:rPr lang="en-US" sz="1800" dirty="0" err="1">
                <a:effectLst/>
                <a:latin typeface="LibertineMathMI"/>
              </a:rPr>
              <a:t>RepCut</a:t>
            </a:r>
            <a:r>
              <a:rPr lang="en-US" sz="1800" dirty="0">
                <a:effectLst/>
                <a:latin typeface="LibertineMathMI"/>
              </a:rPr>
              <a:t> and </a:t>
            </a:r>
            <a:r>
              <a:rPr lang="en-US" sz="1800" dirty="0" err="1">
                <a:effectLst/>
                <a:latin typeface="LibertineMathMI"/>
              </a:rPr>
              <a:t>RepCut’s</a:t>
            </a:r>
            <a:r>
              <a:rPr lang="en-US" sz="1800" dirty="0">
                <a:effectLst/>
                <a:latin typeface="LibertineMathMI"/>
              </a:rPr>
              <a:t> UW, which is a less optimized version of </a:t>
            </a:r>
            <a:r>
              <a:rPr lang="en-US" sz="1800" dirty="0" err="1">
                <a:effectLst/>
                <a:latin typeface="LibertineMathMI"/>
              </a:rPr>
              <a:t>RepCut</a:t>
            </a:r>
            <a:r>
              <a:rPr lang="en-US" sz="1800" dirty="0">
                <a:effectLst/>
                <a:latin typeface="LibertineMathMI"/>
              </a:rPr>
              <a:t>. And they are shown in blue and light blue color.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And we have </a:t>
            </a:r>
            <a:r>
              <a:rPr lang="en-US" sz="1800" dirty="0" err="1">
                <a:effectLst/>
                <a:latin typeface="LibertineMathMI"/>
              </a:rPr>
              <a:t>Verilator</a:t>
            </a:r>
            <a:r>
              <a:rPr lang="en-US" sz="1800" dirty="0">
                <a:effectLst/>
                <a:latin typeface="LibertineMathMI"/>
              </a:rPr>
              <a:t> and its more optimized </a:t>
            </a:r>
            <a:r>
              <a:rPr lang="en-US" sz="1800" dirty="0" err="1">
                <a:effectLst/>
                <a:latin typeface="LibertineMathMI"/>
              </a:rPr>
              <a:t>varient</a:t>
            </a:r>
            <a:r>
              <a:rPr lang="en-US" sz="1800" dirty="0">
                <a:effectLst/>
                <a:latin typeface="LibertineMathMI"/>
              </a:rPr>
              <a:t> </a:t>
            </a:r>
            <a:r>
              <a:rPr lang="en-US" sz="1800" dirty="0" err="1">
                <a:effectLst/>
                <a:latin typeface="LibertineMathMI"/>
              </a:rPr>
              <a:t>Verilator</a:t>
            </a:r>
            <a:r>
              <a:rPr lang="en-US" sz="1800" dirty="0">
                <a:effectLst/>
                <a:latin typeface="LibertineMathMI"/>
              </a:rPr>
              <a:t> PGO which can provide more accurate RTL runtime predictions. They are shown in orange and light orange color.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The horizontal axis of the figures shows the number of threads used.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The vertical axis shows the frequency of RTL simulations.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As we can see in the figures, ESSENT applied with </a:t>
            </a:r>
            <a:r>
              <a:rPr lang="en-US" sz="1800" dirty="0" err="1">
                <a:effectLst/>
                <a:latin typeface="LibertineMathMI"/>
              </a:rPr>
              <a:t>RepCut</a:t>
            </a:r>
            <a:r>
              <a:rPr lang="en-US" sz="1800" dirty="0">
                <a:effectLst/>
                <a:latin typeface="LibertineMathMI"/>
              </a:rPr>
              <a:t> enjoys higher simulation frequency than </a:t>
            </a:r>
            <a:r>
              <a:rPr lang="en-US" sz="1800" dirty="0" err="1">
                <a:effectLst/>
                <a:latin typeface="LibertineMathMI"/>
              </a:rPr>
              <a:t>Verilator</a:t>
            </a:r>
            <a:r>
              <a:rPr lang="en-US" sz="1800" dirty="0">
                <a:effectLst/>
                <a:latin typeface="LibertineMathMI"/>
              </a:rPr>
              <a:t> applied with Vivek’s.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ibertineMathMI"/>
            </a:endParaRPr>
          </a:p>
        </p:txBody>
      </p:sp>
      <p:sp>
        <p:nvSpPr>
          <p:cNvPr id="4" name="Slide Number Placeholder 3"/>
          <p:cNvSpPr>
            <a:spLocks noGrp="1"/>
          </p:cNvSpPr>
          <p:nvPr>
            <p:ph type="sldNum" sz="quarter" idx="5"/>
          </p:nvPr>
        </p:nvSpPr>
        <p:spPr/>
        <p:txBody>
          <a:bodyPr/>
          <a:lstStyle/>
          <a:p>
            <a:fld id="{58151AFC-CD2E-5241-A5F6-3092FE7745F8}" type="slidenum">
              <a:rPr lang="en-US" smtClean="0"/>
              <a:t>28</a:t>
            </a:fld>
            <a:endParaRPr lang="en-US"/>
          </a:p>
        </p:txBody>
      </p:sp>
    </p:spTree>
    <p:extLst>
      <p:ext uri="{BB962C8B-B14F-4D97-AF65-F5344CB8AC3E}">
        <p14:creationId xmlns:p14="http://schemas.microsoft.com/office/powerpoint/2010/main" val="16533120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And finally, for fair comparison, the authors also compare the speedup over itself after the partitioning for ESSENT and </a:t>
            </a:r>
            <a:r>
              <a:rPr lang="en-US" sz="1800" dirty="0" err="1">
                <a:effectLst/>
                <a:latin typeface="LibertineMathMI"/>
              </a:rPr>
              <a:t>Verilator</a:t>
            </a:r>
            <a:r>
              <a:rPr lang="en-US" sz="1800" dirty="0">
                <a:effectLst/>
                <a:latin typeface="LibertineMathMI"/>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ibertineMathMI"/>
              </a:rPr>
              <a:t>Still, ESSENT with </a:t>
            </a:r>
            <a:r>
              <a:rPr lang="en-US" sz="1800" dirty="0" err="1">
                <a:effectLst/>
                <a:latin typeface="LibertineMathMI"/>
              </a:rPr>
              <a:t>RepCut</a:t>
            </a:r>
            <a:r>
              <a:rPr lang="en-US" sz="1800" dirty="0">
                <a:effectLst/>
                <a:latin typeface="LibertineMathMI"/>
              </a:rPr>
              <a:t> are shown in blue colors and </a:t>
            </a:r>
            <a:r>
              <a:rPr lang="en-US" sz="1800" dirty="0" err="1">
                <a:effectLst/>
                <a:latin typeface="LibertineMathMI"/>
              </a:rPr>
              <a:t>Verilator</a:t>
            </a:r>
            <a:r>
              <a:rPr lang="en-US" sz="1800" dirty="0">
                <a:effectLst/>
                <a:latin typeface="LibertineMathMI"/>
              </a:rPr>
              <a:t> with Vivek’s are shown in orange colors.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horizontal axis shows the number of threads.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vertical axis shows the amount of speedup over itself.</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Overall, we can see that even for comparing with itself, </a:t>
            </a:r>
            <a:r>
              <a:rPr lang="en-US" dirty="0" err="1"/>
              <a:t>RepCut</a:t>
            </a:r>
            <a:r>
              <a:rPr lang="en-US" dirty="0"/>
              <a:t> brings more speedup to ESSENT than the amount of speedup that Vivek’s brings to </a:t>
            </a:r>
            <a:r>
              <a:rPr lang="en-US" dirty="0" err="1"/>
              <a:t>Verilator</a:t>
            </a:r>
            <a:r>
              <a:rPr lang="en-US" dirty="0"/>
              <a:t>.</a:t>
            </a:r>
          </a:p>
        </p:txBody>
      </p:sp>
      <p:sp>
        <p:nvSpPr>
          <p:cNvPr id="4" name="Slide Number Placeholder 3"/>
          <p:cNvSpPr>
            <a:spLocks noGrp="1"/>
          </p:cNvSpPr>
          <p:nvPr>
            <p:ph type="sldNum" sz="quarter" idx="5"/>
          </p:nvPr>
        </p:nvSpPr>
        <p:spPr/>
        <p:txBody>
          <a:bodyPr/>
          <a:lstStyle/>
          <a:p>
            <a:fld id="{58151AFC-CD2E-5241-A5F6-3092FE7745F8}" type="slidenum">
              <a:rPr lang="en-US" smtClean="0"/>
              <a:t>29</a:t>
            </a:fld>
            <a:endParaRPr lang="en-US"/>
          </a:p>
        </p:txBody>
      </p:sp>
    </p:spTree>
    <p:extLst>
      <p:ext uri="{BB962C8B-B14F-4D97-AF65-F5344CB8AC3E}">
        <p14:creationId xmlns:p14="http://schemas.microsoft.com/office/powerpoint/2010/main" val="3372220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151AFC-CD2E-5241-A5F6-3092FE7745F8}" type="slidenum">
              <a:rPr lang="en-US" smtClean="0"/>
              <a:t>3</a:t>
            </a:fld>
            <a:endParaRPr lang="en-US"/>
          </a:p>
        </p:txBody>
      </p:sp>
    </p:spTree>
    <p:extLst>
      <p:ext uri="{BB962C8B-B14F-4D97-AF65-F5344CB8AC3E}">
        <p14:creationId xmlns:p14="http://schemas.microsoft.com/office/powerpoint/2010/main" val="340180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will introduce a bit about my current research.</a:t>
            </a:r>
          </a:p>
        </p:txBody>
      </p:sp>
      <p:sp>
        <p:nvSpPr>
          <p:cNvPr id="4" name="Slide Number Placeholder 3"/>
          <p:cNvSpPr>
            <a:spLocks noGrp="1"/>
          </p:cNvSpPr>
          <p:nvPr>
            <p:ph type="sldNum" sz="quarter" idx="5"/>
          </p:nvPr>
        </p:nvSpPr>
        <p:spPr/>
        <p:txBody>
          <a:bodyPr/>
          <a:lstStyle/>
          <a:p>
            <a:fld id="{58151AFC-CD2E-5241-A5F6-3092FE7745F8}" type="slidenum">
              <a:rPr lang="en-US" smtClean="0"/>
              <a:t>30</a:t>
            </a:fld>
            <a:endParaRPr lang="en-US"/>
          </a:p>
        </p:txBody>
      </p:sp>
    </p:spTree>
    <p:extLst>
      <p:ext uri="{BB962C8B-B14F-4D97-AF65-F5344CB8AC3E}">
        <p14:creationId xmlns:p14="http://schemas.microsoft.com/office/powerpoint/2010/main" val="26287859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current research also focus on TDG partitioning.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our research, we also try to use a TDG to represent a hardware circuit design to try to do static timing analysis in parallel.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we also have the need to partition the TDG for the same reason I talked before, our graph is too fine-grained.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first, we tried to implement </a:t>
            </a:r>
            <a:r>
              <a:rPr lang="en-US" dirty="0" err="1"/>
              <a:t>RepCut</a:t>
            </a:r>
            <a:r>
              <a:rPr lang="en-US" dirty="0"/>
              <a:t> to partition our TDG and after the implementation, we found there are 2 major limitations of </a:t>
            </a:r>
            <a:r>
              <a:rPr lang="en-US" dirty="0" err="1"/>
              <a:t>RepCut</a:t>
            </a:r>
            <a:r>
              <a:rPr lang="en-US" dirty="0"/>
              <a:t> partitioning.</a:t>
            </a:r>
            <a:br>
              <a:rPr lang="en-US" dirty="0"/>
            </a:br>
            <a:r>
              <a:rPr lang="en-US" dirty="0"/>
              <a:t>And its limitations really show up in our static timing analysis application scenarios.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limitation is that when we have a TDG with a long critical path, the replication cost is just too high to ignore.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this is a figure of a TDG example in static timing analysis scenarios in </a:t>
            </a:r>
            <a:r>
              <a:rPr lang="en-US" dirty="0" err="1"/>
              <a:t>OpenTimer</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OpenTimer</a:t>
            </a:r>
            <a:r>
              <a:rPr lang="en-US" dirty="0"/>
              <a:t> is a state-of-the-art static timing analysis tool.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TDG, the nodes covered in red color are the nodes that may be replicated after </a:t>
            </a:r>
            <a:r>
              <a:rPr lang="en-US" dirty="0" err="1"/>
              <a:t>RepCut’s</a:t>
            </a:r>
            <a:r>
              <a:rPr lang="en-US" dirty="0"/>
              <a:t> partitioning.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how we cut the hypergraph, there are still too many nodes we need to replicate.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limitation is the partitioning runtime. The authors didn’t really mentioned the partitioning runtime in the paper.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this makes sense, because in RTL simulations, often times we only need to partition the TDG once and we will run the same TDG for many iterations.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Thus, the partitioning runtime can be ignored. </a:t>
            </a:r>
            <a:br>
              <a:rPr lang="en-US" dirty="0"/>
            </a:br>
            <a:r>
              <a:rPr lang="en-US" dirty="0"/>
              <a:t>But in static timing analysis, the TDG can change each iteration.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That means we need to do partitioning each iteration. In this case, the partitioning runtime cannot be ignored.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fact, based on our experiments, implementing </a:t>
            </a:r>
            <a:r>
              <a:rPr lang="en-US" dirty="0" err="1"/>
              <a:t>RepCut</a:t>
            </a:r>
            <a:r>
              <a:rPr lang="en-US" dirty="0"/>
              <a:t> in </a:t>
            </a:r>
            <a:r>
              <a:rPr lang="en-US" dirty="0" err="1"/>
              <a:t>OpenTimer</a:t>
            </a:r>
            <a:r>
              <a:rPr lang="en-US" dirty="0"/>
              <a:t>, the benefit of partitioning is almost wiped out by the large partitioning overhead.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this overhead mainly comes from (1) it invokes external hypergraph partition. (2) Its partitioning process is limited by single thread execution.</a:t>
            </a:r>
          </a:p>
        </p:txBody>
      </p:sp>
      <p:sp>
        <p:nvSpPr>
          <p:cNvPr id="4" name="Slide Number Placeholder 3"/>
          <p:cNvSpPr>
            <a:spLocks noGrp="1"/>
          </p:cNvSpPr>
          <p:nvPr>
            <p:ph type="sldNum" sz="quarter" idx="5"/>
          </p:nvPr>
        </p:nvSpPr>
        <p:spPr/>
        <p:txBody>
          <a:bodyPr/>
          <a:lstStyle/>
          <a:p>
            <a:fld id="{58151AFC-CD2E-5241-A5F6-3092FE7745F8}" type="slidenum">
              <a:rPr lang="en-US" smtClean="0"/>
              <a:t>31</a:t>
            </a:fld>
            <a:endParaRPr lang="en-US"/>
          </a:p>
        </p:txBody>
      </p:sp>
    </p:spTree>
    <p:extLst>
      <p:ext uri="{BB962C8B-B14F-4D97-AF65-F5344CB8AC3E}">
        <p14:creationId xmlns:p14="http://schemas.microsoft.com/office/powerpoint/2010/main" val="38815947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for our research, we come up with our own partitioning method for TDG especially TDGs with a long critical path.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because our partitioning method has a very friendly nature of parallel execution.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managed to put it on GPU to largely reduce its runtime and this result is accepted by DAC’24.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we are thinking how can we speed up the partitioning even more?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found that in lots of cases in static timing analysis, during each iteration, the TDG only changes a little bit.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less than 10 nodes or edges are inserted or deleted.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these situations, maybe it is unnecessary to run the partitioning all over again.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Instead, we can just update the current partitioning results by clustering the newly inserted nodes into the current partitions.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that is the thing we been working 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32</a:t>
            </a:fld>
            <a:endParaRPr lang="en-US"/>
          </a:p>
        </p:txBody>
      </p:sp>
    </p:spTree>
    <p:extLst>
      <p:ext uri="{BB962C8B-B14F-4D97-AF65-F5344CB8AC3E}">
        <p14:creationId xmlns:p14="http://schemas.microsoft.com/office/powerpoint/2010/main" val="33774550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33</a:t>
            </a:fld>
            <a:endParaRPr lang="en-US"/>
          </a:p>
        </p:txBody>
      </p:sp>
    </p:spTree>
    <p:extLst>
      <p:ext uri="{BB962C8B-B14F-4D97-AF65-F5344CB8AC3E}">
        <p14:creationId xmlns:p14="http://schemas.microsoft.com/office/powerpoint/2010/main" val="26880524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34</a:t>
            </a:fld>
            <a:endParaRPr lang="en-US"/>
          </a:p>
        </p:txBody>
      </p:sp>
    </p:spTree>
    <p:extLst>
      <p:ext uri="{BB962C8B-B14F-4D97-AF65-F5344CB8AC3E}">
        <p14:creationId xmlns:p14="http://schemas.microsoft.com/office/powerpoint/2010/main" val="12298709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35</a:t>
            </a:fld>
            <a:endParaRPr lang="en-US"/>
          </a:p>
        </p:txBody>
      </p:sp>
    </p:spTree>
    <p:extLst>
      <p:ext uri="{BB962C8B-B14F-4D97-AF65-F5344CB8AC3E}">
        <p14:creationId xmlns:p14="http://schemas.microsoft.com/office/powerpoint/2010/main" val="11084104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151AFC-CD2E-5241-A5F6-3092FE7745F8}" type="slidenum">
              <a:rPr lang="en-US" smtClean="0"/>
              <a:t>4</a:t>
            </a:fld>
            <a:endParaRPr lang="en-US"/>
          </a:p>
        </p:txBody>
      </p:sp>
    </p:spTree>
    <p:extLst>
      <p:ext uri="{BB962C8B-B14F-4D97-AF65-F5344CB8AC3E}">
        <p14:creationId xmlns:p14="http://schemas.microsoft.com/office/powerpoint/2010/main" val="20933785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RTL simulation?</a:t>
            </a:r>
          </a:p>
          <a:p>
            <a:r>
              <a:rPr lang="en-US" dirty="0"/>
              <a:t>It is a process to simulate the behaviors of a Register Transfer Level design to verify the design’s functionality and correctness</a:t>
            </a:r>
          </a:p>
          <a:p>
            <a:r>
              <a:rPr lang="en-US" dirty="0"/>
              <a:t>RTL simulator can be mainly classified as 2 types, event-driven RTL simulator and full-cycle RTL simulator.</a:t>
            </a:r>
          </a:p>
          <a:p>
            <a:r>
              <a:rPr lang="en-US" dirty="0"/>
              <a:t>An event-driven simulator takes each change of the input stimulus as an event and propagate this value changes through the circuit. </a:t>
            </a:r>
          </a:p>
          <a:p>
            <a:r>
              <a:rPr lang="en-US" dirty="0"/>
              <a:t>A full-cycle simulator is oblivious to the changes of input stimulus within one cycle and only stimulates the design once per cycle.</a:t>
            </a:r>
          </a:p>
          <a:p>
            <a:r>
              <a:rPr lang="en-US" dirty="0"/>
              <a:t>So in a word, an event-driven simulator gives more accurate simulation results but when it comes to very large circuit design, full cycle RTL simulator is much faster.</a:t>
            </a:r>
          </a:p>
          <a:p>
            <a:r>
              <a:rPr lang="en-US" dirty="0"/>
              <a:t>In this paper, we focus on full-cycle RTL simulator and there are 2 full-cycle RTL simulators that are evaluated in this paper, </a:t>
            </a:r>
            <a:r>
              <a:rPr lang="en-US" dirty="0" err="1"/>
              <a:t>Verilator</a:t>
            </a:r>
            <a:r>
              <a:rPr lang="en-US" dirty="0"/>
              <a:t>, and ESSENT. </a:t>
            </a:r>
          </a:p>
          <a:p>
            <a:r>
              <a:rPr lang="en-US" dirty="0"/>
              <a:t>More specifically, the partitioning method introduced by </a:t>
            </a:r>
            <a:r>
              <a:rPr lang="en-US" dirty="0" err="1"/>
              <a:t>RepCut</a:t>
            </a:r>
            <a:r>
              <a:rPr lang="en-US" dirty="0"/>
              <a:t> is operated in an unoptimized version of ESSENT to demonstrate its effectiveness verses the baseline partitioning</a:t>
            </a:r>
          </a:p>
          <a:p>
            <a:r>
              <a:rPr lang="en-US" dirty="0"/>
              <a:t>method in </a:t>
            </a:r>
            <a:r>
              <a:rPr lang="en-US" dirty="0" err="1"/>
              <a:t>Verilator</a:t>
            </a:r>
            <a:r>
              <a:rPr lang="en-US" dirty="0"/>
              <a:t>, which we will talk a bit more in experimental results.</a:t>
            </a:r>
          </a:p>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5</a:t>
            </a:fld>
            <a:endParaRPr lang="en-US"/>
          </a:p>
        </p:txBody>
      </p:sp>
    </p:spTree>
    <p:extLst>
      <p:ext uri="{BB962C8B-B14F-4D97-AF65-F5344CB8AC3E}">
        <p14:creationId xmlns:p14="http://schemas.microsoft.com/office/powerpoint/2010/main" val="29381418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paper talks about partitioning in RTL simulation.</a:t>
            </a:r>
          </a:p>
          <a:p>
            <a:r>
              <a:rPr lang="en-US" dirty="0"/>
              <a:t>First, we need to answer a question, why do we need partitioning in RTL simulations.</a:t>
            </a:r>
          </a:p>
          <a:p>
            <a:r>
              <a:rPr lang="en-US" dirty="0"/>
              <a:t>Well, RTL simulation is very time-consuming when it comes to large designs even for a full-cycle simulator. </a:t>
            </a:r>
          </a:p>
          <a:p>
            <a:r>
              <a:rPr lang="en-US" dirty="0"/>
              <a:t>For a very large design that contains millions or billions of gates, RTL simulation can be bottleneck in the whole circuit design process.</a:t>
            </a:r>
          </a:p>
          <a:p>
            <a:r>
              <a:rPr lang="en-US" dirty="0"/>
              <a:t>So how to speedup this simulation process, well naturally we will think about maybe we can do it in parallel.</a:t>
            </a:r>
          </a:p>
          <a:p>
            <a:r>
              <a:rPr lang="en-US" dirty="0"/>
              <a:t>A typical first step to do RTL simulation in parallel is to represent the hardware design as a TDG, which is a task dependency graph.</a:t>
            </a:r>
          </a:p>
          <a:p>
            <a:r>
              <a:rPr lang="en-US" dirty="0"/>
              <a:t>TDG is essentially a dependency acyclic graph.</a:t>
            </a:r>
          </a:p>
          <a:p>
            <a:r>
              <a:rPr lang="en-US" dirty="0"/>
              <a:t>For TDGs in RTL simulation, each node represents a simulation task of a register or a logic gate that we want to test in the design.</a:t>
            </a:r>
          </a:p>
          <a:p>
            <a:r>
              <a:rPr lang="en-US" dirty="0"/>
              <a:t>Each edge represents the connections among these logic gates and registers.</a:t>
            </a:r>
          </a:p>
          <a:p>
            <a:r>
              <a:rPr lang="en-US" dirty="0"/>
              <a:t>With TDGs, we can distribute each simulation task to CPU/GPU threads to do them in parallel. </a:t>
            </a:r>
          </a:p>
          <a:p>
            <a:r>
              <a:rPr lang="en-US" dirty="0"/>
              <a:t>But, as I said, the circuits can contain billions of gates, and such fine-grained distribution of tasks is just too overwhelming to CPU or even GPU!</a:t>
            </a:r>
          </a:p>
          <a:p>
            <a:r>
              <a:rPr lang="en-US" dirty="0"/>
              <a:t>To solve this issue, we can coarsen the TDG by partitioning it. </a:t>
            </a:r>
          </a:p>
          <a:p>
            <a:r>
              <a:rPr lang="en-US" dirty="0"/>
              <a:t>Partitioning a TDG here is to cluster multiple gates or registers into one partition, or one task.</a:t>
            </a:r>
          </a:p>
          <a:p>
            <a:r>
              <a:rPr lang="en-US" dirty="0"/>
              <a:t>After this, we can distribute the partitions to either CPU/GPU threads to achieve RTL simulations in parallel.</a:t>
            </a:r>
          </a:p>
          <a:p>
            <a:endParaRPr lang="en-US" dirty="0"/>
          </a:p>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6</a:t>
            </a:fld>
            <a:endParaRPr lang="en-US"/>
          </a:p>
        </p:txBody>
      </p:sp>
    </p:spTree>
    <p:extLst>
      <p:ext uri="{BB962C8B-B14F-4D97-AF65-F5344CB8AC3E}">
        <p14:creationId xmlns:p14="http://schemas.microsoft.com/office/powerpoint/2010/main" val="21244896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what are the challenges for partitioning such a TDG in RTL simulations?</a:t>
            </a:r>
          </a:p>
          <a:p>
            <a:r>
              <a:rPr lang="en-US" dirty="0"/>
              <a:t>To understand the challenges for partitioning here, let me first bring up our goal here for the partitioning.</a:t>
            </a:r>
          </a:p>
          <a:p>
            <a:r>
              <a:rPr lang="en-US" dirty="0"/>
              <a:t>Ideally, we want our partitions to be balanced and by balanced I mean the number of tasks within a partition should be roughly the same.</a:t>
            </a:r>
          </a:p>
          <a:p>
            <a:r>
              <a:rPr lang="en-US" dirty="0"/>
              <a:t>And we want to have minimal synchronization effort within a simulation cycle. Ultimately, all the threads should only synchronize once at the end of the simulation cycle.</a:t>
            </a:r>
          </a:p>
          <a:p>
            <a:r>
              <a:rPr lang="en-US" dirty="0"/>
              <a:t>Now, let’s look into the 4 figures here to understand why we want such a goal for partitioning.</a:t>
            </a:r>
          </a:p>
          <a:p>
            <a:r>
              <a:rPr lang="en-US" dirty="0"/>
              <a:t>In this figures, figures A and C shows the same TDG but they are applied with different partitioning methods. </a:t>
            </a:r>
          </a:p>
          <a:p>
            <a:r>
              <a:rPr lang="en-US" dirty="0"/>
              <a:t>Figure A shows the partitioning method in the baseline </a:t>
            </a:r>
            <a:r>
              <a:rPr lang="en-US" dirty="0" err="1"/>
              <a:t>Verilator</a:t>
            </a:r>
            <a:r>
              <a:rPr lang="en-US" dirty="0"/>
              <a:t> and figure C shows the partitioning method introduced by </a:t>
            </a:r>
            <a:r>
              <a:rPr lang="en-US" dirty="0" err="1"/>
              <a:t>RepCut</a:t>
            </a:r>
            <a:r>
              <a:rPr lang="en-US" dirty="0"/>
              <a:t>.</a:t>
            </a:r>
          </a:p>
          <a:p>
            <a:r>
              <a:rPr lang="en-US" dirty="0"/>
              <a:t>Figure B and D shows the scheduling, or the distributions, as I mentioned in the last slides, of partitions to the threads for </a:t>
            </a:r>
            <a:r>
              <a:rPr lang="en-US" dirty="0" err="1"/>
              <a:t>Verilator</a:t>
            </a:r>
            <a:r>
              <a:rPr lang="en-US" dirty="0"/>
              <a:t> partitioning and </a:t>
            </a:r>
            <a:r>
              <a:rPr lang="en-US" dirty="0" err="1"/>
              <a:t>RepCut</a:t>
            </a:r>
            <a:r>
              <a:rPr lang="en-US" dirty="0"/>
              <a:t> partitioning accordingly.</a:t>
            </a:r>
          </a:p>
          <a:p>
            <a:r>
              <a:rPr lang="en-US" dirty="0"/>
              <a:t>The impact of these 2 different partitioning methods to the runtime of RTL simulations is quite obvious here in this example.</a:t>
            </a:r>
          </a:p>
          <a:p>
            <a:r>
              <a:rPr lang="en-US" dirty="0"/>
              <a:t>Figure B shows that if we apply </a:t>
            </a:r>
            <a:r>
              <a:rPr lang="en-US" dirty="0" err="1"/>
              <a:t>Verilator</a:t>
            </a:r>
            <a:r>
              <a:rPr lang="en-US" dirty="0"/>
              <a:t> partitioning in this example, threads will need to synchronize 3 times. </a:t>
            </a:r>
          </a:p>
          <a:p>
            <a:r>
              <a:rPr lang="en-US" dirty="0"/>
              <a:t>Meanwhile Figure D tells us if we apply </a:t>
            </a:r>
            <a:r>
              <a:rPr lang="en-US" dirty="0" err="1"/>
              <a:t>RepCut</a:t>
            </a:r>
            <a:r>
              <a:rPr lang="en-US" dirty="0"/>
              <a:t> partitioning, we are not only able to synchronize only once but also able to finish one simulation cycle faster.</a:t>
            </a:r>
          </a:p>
          <a:p>
            <a:r>
              <a:rPr lang="en-US" dirty="0"/>
              <a:t>Also, comparing figure B and D, we can clearly see that </a:t>
            </a:r>
            <a:r>
              <a:rPr lang="en-US" dirty="0" err="1"/>
              <a:t>Verilator</a:t>
            </a:r>
            <a:r>
              <a:rPr lang="en-US" dirty="0"/>
              <a:t> provides a very unbalanced partitioning results which cause the threads being idling, the so-called bubbles in simulation process.</a:t>
            </a:r>
          </a:p>
          <a:p>
            <a:r>
              <a:rPr lang="en-US" dirty="0"/>
              <a:t>While </a:t>
            </a:r>
            <a:r>
              <a:rPr lang="en-US" dirty="0" err="1"/>
              <a:t>RepCut</a:t>
            </a:r>
            <a:r>
              <a:rPr lang="en-US" dirty="0"/>
              <a:t> provides a perfectly balanced partitioning results with all the threads running the entire time within the simulation cycle.</a:t>
            </a:r>
          </a:p>
          <a:p>
            <a:r>
              <a:rPr lang="en-US" dirty="0"/>
              <a:t>So what’s the magic </a:t>
            </a:r>
            <a:r>
              <a:rPr lang="en-US" dirty="0" err="1"/>
              <a:t>RepCut</a:t>
            </a:r>
            <a:r>
              <a:rPr lang="en-US" dirty="0"/>
              <a:t> is doing here? In figure C, </a:t>
            </a:r>
            <a:r>
              <a:rPr lang="en-US" dirty="0" err="1"/>
              <a:t>RepCut</a:t>
            </a:r>
            <a:r>
              <a:rPr lang="en-US" dirty="0"/>
              <a:t> is replicating the overlapping tasks between partition 1 and partition 2 so that when they are being executed by the threads, they don’t have </a:t>
            </a:r>
          </a:p>
          <a:p>
            <a:r>
              <a:rPr lang="en-US" dirty="0"/>
              <a:t>to wait for each other but only need to synchronize once at the end of the simulation cycle. </a:t>
            </a:r>
          </a:p>
          <a:p>
            <a:endParaRPr lang="en-US" dirty="0"/>
          </a:p>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7</a:t>
            </a:fld>
            <a:endParaRPr lang="en-US"/>
          </a:p>
        </p:txBody>
      </p:sp>
    </p:spTree>
    <p:extLst>
      <p:ext uri="{BB962C8B-B14F-4D97-AF65-F5344CB8AC3E}">
        <p14:creationId xmlns:p14="http://schemas.microsoft.com/office/powerpoint/2010/main" val="18747806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8</a:t>
            </a:fld>
            <a:endParaRPr lang="en-US"/>
          </a:p>
        </p:txBody>
      </p:sp>
    </p:spTree>
    <p:extLst>
      <p:ext uri="{BB962C8B-B14F-4D97-AF65-F5344CB8AC3E}">
        <p14:creationId xmlns:p14="http://schemas.microsoft.com/office/powerpoint/2010/main" val="37023332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in the remaining slides, I will reveal </a:t>
            </a:r>
            <a:r>
              <a:rPr lang="en-US" dirty="0" err="1"/>
              <a:t>RepCut’s</a:t>
            </a:r>
            <a:r>
              <a:rPr lang="en-US" dirty="0"/>
              <a:t> magic on how it performs its partitioning by walking through an example in the paper.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would also talk about how </a:t>
            </a:r>
            <a:r>
              <a:rPr lang="en-US" dirty="0" err="1"/>
              <a:t>RepCut</a:t>
            </a:r>
            <a:r>
              <a:rPr lang="en-US" dirty="0"/>
              <a:t> schedule the partitions to the threads to do RTL simulations in parallel.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Finally, I would present the experimental results.</a:t>
            </a:r>
          </a:p>
          <a:p>
            <a:endParaRPr lang="en-US" dirty="0"/>
          </a:p>
        </p:txBody>
      </p:sp>
      <p:sp>
        <p:nvSpPr>
          <p:cNvPr id="4" name="Slide Number Placeholder 3"/>
          <p:cNvSpPr>
            <a:spLocks noGrp="1"/>
          </p:cNvSpPr>
          <p:nvPr>
            <p:ph type="sldNum" sz="quarter" idx="5"/>
          </p:nvPr>
        </p:nvSpPr>
        <p:spPr/>
        <p:txBody>
          <a:bodyPr/>
          <a:lstStyle/>
          <a:p>
            <a:fld id="{58151AFC-CD2E-5241-A5F6-3092FE7745F8}" type="slidenum">
              <a:rPr lang="en-US" smtClean="0"/>
              <a:t>9</a:t>
            </a:fld>
            <a:endParaRPr lang="en-US"/>
          </a:p>
        </p:txBody>
      </p:sp>
    </p:spTree>
    <p:extLst>
      <p:ext uri="{BB962C8B-B14F-4D97-AF65-F5344CB8AC3E}">
        <p14:creationId xmlns:p14="http://schemas.microsoft.com/office/powerpoint/2010/main" val="7719347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alphaModFix amt="50344"/>
            <a:lum/>
          </a:blip>
          <a:srcRect/>
          <a:stretch>
            <a:fillRect/>
          </a:stretch>
        </a:blipFill>
        <a:effectLst/>
      </p:bgPr>
    </p:bg>
    <p:spTree>
      <p:nvGrpSpPr>
        <p:cNvPr id="1" name=""/>
        <p:cNvGrpSpPr/>
        <p:nvPr/>
      </p:nvGrpSpPr>
      <p:grpSpPr>
        <a:xfrm>
          <a:off x="0" y="0"/>
          <a:ext cx="0" cy="0"/>
          <a:chOff x="0" y="0"/>
          <a:chExt cx="0" cy="0"/>
        </a:xfrm>
      </p:grpSpPr>
      <p:sp>
        <p:nvSpPr>
          <p:cNvPr id="19" name="Freeform 18">
            <a:extLst>
              <a:ext uri="{FF2B5EF4-FFF2-40B4-BE49-F238E27FC236}">
                <a16:creationId xmlns:a16="http://schemas.microsoft.com/office/drawing/2014/main" id="{3F103DCA-791F-6E43-9621-0FFA8B5440FF}"/>
              </a:ext>
              <a:ext uri="{C183D7F6-B498-43B3-948B-1728B52AA6E4}">
                <adec:decorative xmlns:adec="http://schemas.microsoft.com/office/drawing/2017/decorative" val="1"/>
              </a:ext>
            </a:extLst>
          </p:cNvPr>
          <p:cNvSpPr/>
          <p:nvPr userDrawn="1"/>
        </p:nvSpPr>
        <p:spPr>
          <a:xfrm>
            <a:off x="0" y="0"/>
            <a:ext cx="10464798" cy="6858000"/>
          </a:xfrm>
          <a:custGeom>
            <a:avLst/>
            <a:gdLst>
              <a:gd name="connsiteX0" fmla="*/ 0 w 10464798"/>
              <a:gd name="connsiteY0" fmla="*/ 0 h 6858000"/>
              <a:gd name="connsiteX1" fmla="*/ 406398 w 10464798"/>
              <a:gd name="connsiteY1" fmla="*/ 0 h 6858000"/>
              <a:gd name="connsiteX2" fmla="*/ 5498904 w 10464798"/>
              <a:gd name="connsiteY2" fmla="*/ 0 h 6858000"/>
              <a:gd name="connsiteX3" fmla="*/ 5850595 w 10464798"/>
              <a:gd name="connsiteY3" fmla="*/ 0 h 6858000"/>
              <a:gd name="connsiteX4" fmla="*/ 10464798 w 10464798"/>
              <a:gd name="connsiteY4" fmla="*/ 0 h 6858000"/>
              <a:gd name="connsiteX5" fmla="*/ 8809500 w 10464798"/>
              <a:gd name="connsiteY5" fmla="*/ 6858000 h 6858000"/>
              <a:gd name="connsiteX6" fmla="*/ 5850595 w 10464798"/>
              <a:gd name="connsiteY6" fmla="*/ 6858000 h 6858000"/>
              <a:gd name="connsiteX7" fmla="*/ 3843605 w 10464798"/>
              <a:gd name="connsiteY7" fmla="*/ 6858000 h 6858000"/>
              <a:gd name="connsiteX8" fmla="*/ 406398 w 10464798"/>
              <a:gd name="connsiteY8" fmla="*/ 6858000 h 6858000"/>
              <a:gd name="connsiteX9" fmla="*/ 0 w 10464798"/>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64798" h="6858000">
                <a:moveTo>
                  <a:pt x="0" y="0"/>
                </a:moveTo>
                <a:lnTo>
                  <a:pt x="406398" y="0"/>
                </a:lnTo>
                <a:lnTo>
                  <a:pt x="5498904" y="0"/>
                </a:lnTo>
                <a:lnTo>
                  <a:pt x="5850595" y="0"/>
                </a:lnTo>
                <a:lnTo>
                  <a:pt x="10464798" y="0"/>
                </a:lnTo>
                <a:lnTo>
                  <a:pt x="8809500" y="6858000"/>
                </a:lnTo>
                <a:lnTo>
                  <a:pt x="5850595" y="6858000"/>
                </a:lnTo>
                <a:lnTo>
                  <a:pt x="3843605" y="6858000"/>
                </a:lnTo>
                <a:lnTo>
                  <a:pt x="406398" y="6858000"/>
                </a:lnTo>
                <a:lnTo>
                  <a:pt x="0" y="685800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Text Placeholder 13">
            <a:extLst>
              <a:ext uri="{FF2B5EF4-FFF2-40B4-BE49-F238E27FC236}">
                <a16:creationId xmlns:a16="http://schemas.microsoft.com/office/drawing/2014/main" id="{8F70F15D-372D-5B45-92B4-1B626E0FC12C}"/>
              </a:ext>
            </a:extLst>
          </p:cNvPr>
          <p:cNvSpPr>
            <a:spLocks noGrp="1"/>
          </p:cNvSpPr>
          <p:nvPr>
            <p:ph type="body" sz="quarter" idx="11" hasCustomPrompt="1"/>
          </p:nvPr>
        </p:nvSpPr>
        <p:spPr>
          <a:xfrm>
            <a:off x="457200" y="3429374"/>
            <a:ext cx="6159500" cy="410882"/>
          </a:xfrm>
        </p:spPr>
        <p:txBody>
          <a:bodyPr/>
          <a:lstStyle>
            <a:lvl1pPr marL="0" indent="0">
              <a:buNone/>
              <a:defRPr sz="2300">
                <a:ln>
                  <a:noFill/>
                </a:ln>
                <a:solidFill>
                  <a:schemeClr val="tx1">
                    <a:lumMod val="25000"/>
                    <a:lumOff val="75000"/>
                  </a:schemeClr>
                </a:solidFill>
              </a:defRPr>
            </a:lvl1pPr>
          </a:lstStyle>
          <a:p>
            <a:pPr lvl="0"/>
            <a:r>
              <a:rPr lang="en-US" dirty="0"/>
              <a:t>Insert subtitle</a:t>
            </a:r>
          </a:p>
        </p:txBody>
      </p:sp>
      <p:sp>
        <p:nvSpPr>
          <p:cNvPr id="15" name="Rectangle 14">
            <a:extLst>
              <a:ext uri="{FF2B5EF4-FFF2-40B4-BE49-F238E27FC236}">
                <a16:creationId xmlns:a16="http://schemas.microsoft.com/office/drawing/2014/main" id="{5E378D8B-ED2A-3D41-92FB-40BA9FA8CC56}"/>
              </a:ext>
              <a:ext uri="{C183D7F6-B498-43B3-948B-1728B52AA6E4}">
                <adec:decorative xmlns:adec="http://schemas.microsoft.com/office/drawing/2017/decorative" val="1"/>
              </a:ext>
            </a:extLst>
          </p:cNvPr>
          <p:cNvSpPr/>
          <p:nvPr userDrawn="1"/>
        </p:nvSpPr>
        <p:spPr>
          <a:xfrm>
            <a:off x="457200" y="3182248"/>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a:extLst>
              <a:ext uri="{FF2B5EF4-FFF2-40B4-BE49-F238E27FC236}">
                <a16:creationId xmlns:a16="http://schemas.microsoft.com/office/drawing/2014/main" id="{B995C957-CDB9-C342-8243-6F7D038511B1}"/>
              </a:ext>
            </a:extLst>
          </p:cNvPr>
          <p:cNvSpPr>
            <a:spLocks noGrp="1"/>
          </p:cNvSpPr>
          <p:nvPr>
            <p:ph type="body" sz="quarter" idx="12" hasCustomPrompt="1"/>
          </p:nvPr>
        </p:nvSpPr>
        <p:spPr>
          <a:xfrm>
            <a:off x="457199" y="6231067"/>
            <a:ext cx="7530353" cy="295466"/>
          </a:xfrm>
        </p:spPr>
        <p:txBody>
          <a:bodyPr bIns="0" anchor="b" anchorCtr="0"/>
          <a:lstStyle>
            <a:lvl1pPr marL="0" indent="0">
              <a:buNone/>
              <a:defRPr sz="1800" b="1">
                <a:solidFill>
                  <a:schemeClr val="tx1">
                    <a:lumMod val="50000"/>
                    <a:lumOff val="50000"/>
                  </a:schemeClr>
                </a:solidFill>
              </a:defRPr>
            </a:lvl1pPr>
          </a:lstStyle>
          <a:p>
            <a:pPr lvl="0"/>
            <a:r>
              <a:rPr lang="en-US" dirty="0"/>
              <a:t>Insert name, position, unit/faculty</a:t>
            </a:r>
          </a:p>
        </p:txBody>
      </p:sp>
      <p:sp>
        <p:nvSpPr>
          <p:cNvPr id="2" name="Title 1">
            <a:extLst>
              <a:ext uri="{FF2B5EF4-FFF2-40B4-BE49-F238E27FC236}">
                <a16:creationId xmlns:a16="http://schemas.microsoft.com/office/drawing/2014/main" id="{D2D433A5-40D8-765F-186A-7974B5D2ECF0}"/>
              </a:ext>
            </a:extLst>
          </p:cNvPr>
          <p:cNvSpPr>
            <a:spLocks noGrp="1"/>
          </p:cNvSpPr>
          <p:nvPr>
            <p:ph type="title" hasCustomPrompt="1"/>
          </p:nvPr>
        </p:nvSpPr>
        <p:spPr>
          <a:xfrm>
            <a:off x="457199" y="1874966"/>
            <a:ext cx="7530353" cy="1154162"/>
          </a:xfrm>
        </p:spPr>
        <p:txBody>
          <a:bodyPr rIns="182880"/>
          <a:lstStyle>
            <a:lvl1pPr>
              <a:defRPr sz="4000">
                <a:solidFill>
                  <a:schemeClr val="bg1"/>
                </a:solidFill>
              </a:defRPr>
            </a:lvl1pPr>
          </a:lstStyle>
          <a:p>
            <a:r>
              <a:rPr lang="en-US" dirty="0"/>
              <a:t>Insert presentation slide title in title or sentence case</a:t>
            </a:r>
          </a:p>
        </p:txBody>
      </p:sp>
    </p:spTree>
    <p:extLst>
      <p:ext uri="{BB962C8B-B14F-4D97-AF65-F5344CB8AC3E}">
        <p14:creationId xmlns:p14="http://schemas.microsoft.com/office/powerpoint/2010/main" val="41264554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05A38DE-B4F5-9E44-95BA-B5201705143C}"/>
              </a:ext>
              <a:ext uri="{C183D7F6-B498-43B3-948B-1728B52AA6E4}">
                <adec:decorative xmlns:adec="http://schemas.microsoft.com/office/drawing/2017/decorative" val="1"/>
              </a:ext>
            </a:extLst>
          </p:cNvPr>
          <p:cNvSpPr/>
          <p:nvPr userDrawn="1"/>
        </p:nvSpPr>
        <p:spPr>
          <a:xfrm>
            <a:off x="0" y="-9939"/>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UW–Madison logo with white text on a red background">
            <a:extLst>
              <a:ext uri="{FF2B5EF4-FFF2-40B4-BE49-F238E27FC236}">
                <a16:creationId xmlns:a16="http://schemas.microsoft.com/office/drawing/2014/main" id="{FD11A7E0-5739-204C-9014-DB43944F2DC6}"/>
              </a:ext>
            </a:extLst>
          </p:cNvPr>
          <p:cNvPicPr>
            <a:picLocks noChangeAspect="1"/>
          </p:cNvPicPr>
          <p:nvPr userDrawn="1"/>
        </p:nvPicPr>
        <p:blipFill>
          <a:blip r:embed="rId2"/>
          <a:stretch>
            <a:fillRect/>
          </a:stretch>
        </p:blipFill>
        <p:spPr>
          <a:xfrm>
            <a:off x="4557092" y="2911281"/>
            <a:ext cx="3077817" cy="1035438"/>
          </a:xfrm>
          <a:prstGeom prst="rect">
            <a:avLst/>
          </a:prstGeom>
        </p:spPr>
      </p:pic>
      <p:sp>
        <p:nvSpPr>
          <p:cNvPr id="2" name="Title 1">
            <a:extLst>
              <a:ext uri="{FF2B5EF4-FFF2-40B4-BE49-F238E27FC236}">
                <a16:creationId xmlns:a16="http://schemas.microsoft.com/office/drawing/2014/main" id="{38F3AFB2-DB74-6B19-9845-9A0D2E631BB2}"/>
              </a:ext>
            </a:extLst>
          </p:cNvPr>
          <p:cNvSpPr>
            <a:spLocks noGrp="1"/>
          </p:cNvSpPr>
          <p:nvPr>
            <p:ph type="title" hasCustomPrompt="1"/>
          </p:nvPr>
        </p:nvSpPr>
        <p:spPr>
          <a:xfrm>
            <a:off x="0" y="-222305"/>
            <a:ext cx="10896600" cy="212366"/>
          </a:xfrm>
        </p:spPr>
        <p:txBody>
          <a:bodyPr/>
          <a:lstStyle>
            <a:lvl1pPr>
              <a:defRPr sz="1200" b="0" i="0">
                <a:latin typeface="Arial" panose="020B0604020202020204" pitchFamily="34" charset="0"/>
                <a:cs typeface="Arial" panose="020B0604020202020204" pitchFamily="34" charset="0"/>
              </a:defRPr>
            </a:lvl1pPr>
          </a:lstStyle>
          <a:p>
            <a:r>
              <a:rPr lang="en-US" dirty="0"/>
              <a:t>Red Closing Slide</a:t>
            </a:r>
          </a:p>
        </p:txBody>
      </p:sp>
    </p:spTree>
    <p:extLst>
      <p:ext uri="{BB962C8B-B14F-4D97-AF65-F5344CB8AC3E}">
        <p14:creationId xmlns:p14="http://schemas.microsoft.com/office/powerpoint/2010/main" val="797835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05A38DE-B4F5-9E44-95BA-B5201705143C}"/>
              </a:ext>
              <a:ext uri="{C183D7F6-B498-43B3-948B-1728B52AA6E4}">
                <adec:decorative xmlns:adec="http://schemas.microsoft.com/office/drawing/2017/decorative" val="1"/>
              </a:ext>
            </a:extLst>
          </p:cNvPr>
          <p:cNvSpPr/>
          <p:nvPr userDrawn="1"/>
        </p:nvSpPr>
        <p:spPr>
          <a:xfrm>
            <a:off x="0" y="-9939"/>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UW–Madison logo with white text on a red background">
            <a:extLst>
              <a:ext uri="{FF2B5EF4-FFF2-40B4-BE49-F238E27FC236}">
                <a16:creationId xmlns:a16="http://schemas.microsoft.com/office/drawing/2014/main" id="{FD11A7E0-5739-204C-9014-DB43944F2DC6}"/>
              </a:ext>
            </a:extLst>
          </p:cNvPr>
          <p:cNvPicPr>
            <a:picLocks noChangeAspect="1"/>
          </p:cNvPicPr>
          <p:nvPr userDrawn="1"/>
        </p:nvPicPr>
        <p:blipFill>
          <a:blip r:embed="rId2"/>
          <a:stretch>
            <a:fillRect/>
          </a:stretch>
        </p:blipFill>
        <p:spPr>
          <a:xfrm>
            <a:off x="4557092" y="2911281"/>
            <a:ext cx="3077817" cy="1035438"/>
          </a:xfrm>
          <a:prstGeom prst="rect">
            <a:avLst/>
          </a:prstGeom>
        </p:spPr>
      </p:pic>
      <p:sp>
        <p:nvSpPr>
          <p:cNvPr id="2" name="Title 1">
            <a:extLst>
              <a:ext uri="{FF2B5EF4-FFF2-40B4-BE49-F238E27FC236}">
                <a16:creationId xmlns:a16="http://schemas.microsoft.com/office/drawing/2014/main" id="{B1CA1468-E9FA-1320-8802-87FAB4CD3639}"/>
              </a:ext>
            </a:extLst>
          </p:cNvPr>
          <p:cNvSpPr>
            <a:spLocks noGrp="1"/>
          </p:cNvSpPr>
          <p:nvPr>
            <p:ph type="title" hasCustomPrompt="1"/>
          </p:nvPr>
        </p:nvSpPr>
        <p:spPr>
          <a:xfrm>
            <a:off x="0" y="-222305"/>
            <a:ext cx="10896600" cy="212366"/>
          </a:xfrm>
        </p:spPr>
        <p:txBody>
          <a:bodyPr/>
          <a:lstStyle>
            <a:lvl1pPr>
              <a:defRPr sz="1200" b="0" i="0">
                <a:latin typeface="Arial" panose="020B0604020202020204" pitchFamily="34" charset="0"/>
                <a:cs typeface="Arial" panose="020B0604020202020204" pitchFamily="34" charset="0"/>
              </a:defRPr>
            </a:lvl1pPr>
          </a:lstStyle>
          <a:p>
            <a:r>
              <a:rPr lang="en-US" dirty="0"/>
              <a:t>Black Closing Slide</a:t>
            </a:r>
          </a:p>
        </p:txBody>
      </p:sp>
    </p:spTree>
    <p:extLst>
      <p:ext uri="{BB962C8B-B14F-4D97-AF65-F5344CB8AC3E}">
        <p14:creationId xmlns:p14="http://schemas.microsoft.com/office/powerpoint/2010/main" val="1052615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E552-C907-4225-5701-3DA6278DA65F}"/>
              </a:ext>
            </a:extLst>
          </p:cNvPr>
          <p:cNvSpPr>
            <a:spLocks noGrp="1"/>
          </p:cNvSpPr>
          <p:nvPr>
            <p:ph type="title" hasCustomPrompt="1"/>
          </p:nvPr>
        </p:nvSpPr>
        <p:spPr>
          <a:xfrm>
            <a:off x="457200" y="680455"/>
            <a:ext cx="10896600" cy="517065"/>
          </a:xfrm>
        </p:spPr>
        <p:txBody>
          <a:bodyPr/>
          <a:lstStyle/>
          <a:p>
            <a:r>
              <a:rPr lang="en-US" dirty="0"/>
              <a:t>Insert slide title</a:t>
            </a:r>
          </a:p>
        </p:txBody>
      </p:sp>
      <p:sp>
        <p:nvSpPr>
          <p:cNvPr id="9" name="Rectangle 8">
            <a:extLst>
              <a:ext uri="{FF2B5EF4-FFF2-40B4-BE49-F238E27FC236}">
                <a16:creationId xmlns:a16="http://schemas.microsoft.com/office/drawing/2014/main" id="{C2969AA8-F260-814E-8CAE-0885CD16F631}"/>
              </a:ext>
              <a:ext uri="{C183D7F6-B498-43B3-948B-1728B52AA6E4}">
                <adec:decorative xmlns:adec="http://schemas.microsoft.com/office/drawing/2017/decorative" val="1"/>
              </a:ext>
            </a:extLst>
          </p:cNvPr>
          <p:cNvSpPr/>
          <p:nvPr userDrawn="1"/>
        </p:nvSpPr>
        <p:spPr>
          <a:xfrm>
            <a:off x="457200" y="1331912"/>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12">
            <a:extLst>
              <a:ext uri="{FF2B5EF4-FFF2-40B4-BE49-F238E27FC236}">
                <a16:creationId xmlns:a16="http://schemas.microsoft.com/office/drawing/2014/main" id="{FBF89922-C537-DD47-8C8F-19B8B33E65F8}"/>
              </a:ext>
            </a:extLst>
          </p:cNvPr>
          <p:cNvSpPr>
            <a:spLocks noGrp="1"/>
          </p:cNvSpPr>
          <p:nvPr>
            <p:ph sz="quarter" idx="13" hasCustomPrompt="1"/>
          </p:nvPr>
        </p:nvSpPr>
        <p:spPr>
          <a:xfrm>
            <a:off x="1524000" y="1524000"/>
            <a:ext cx="9829800" cy="4648200"/>
          </a:xfrm>
        </p:spPr>
        <p:txBody>
          <a:bodyPr/>
          <a:lstStyle/>
          <a:p>
            <a:pPr lvl="0"/>
            <a:r>
              <a:rPr lang="en-US" dirty="0"/>
              <a:t>Bulleted list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14">
            <a:extLst>
              <a:ext uri="{FF2B5EF4-FFF2-40B4-BE49-F238E27FC236}">
                <a16:creationId xmlns:a16="http://schemas.microsoft.com/office/drawing/2014/main" id="{17E8CB17-529B-9C4F-B120-C1236DEE817C}"/>
              </a:ext>
            </a:extLst>
          </p:cNvPr>
          <p:cNvSpPr>
            <a:spLocks noGrp="1"/>
          </p:cNvSpPr>
          <p:nvPr>
            <p:ph type="body" sz="quarter" idx="14" hasCustomPrompt="1"/>
          </p:nvPr>
        </p:nvSpPr>
        <p:spPr>
          <a:xfrm>
            <a:off x="0" y="6534055"/>
            <a:ext cx="4460516" cy="323165"/>
          </a:xfrm>
          <a:solidFill>
            <a:schemeClr val="accent1"/>
          </a:solidFill>
        </p:spPr>
        <p:txBody>
          <a:bodyPr wrap="none" lIns="274320" tIns="64008" rIns="274320" bIns="64008"/>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Insert presentation topic or department/unit name</a:t>
            </a:r>
          </a:p>
        </p:txBody>
      </p:sp>
    </p:spTree>
    <p:extLst>
      <p:ext uri="{BB962C8B-B14F-4D97-AF65-F5344CB8AC3E}">
        <p14:creationId xmlns:p14="http://schemas.microsoft.com/office/powerpoint/2010/main" val="3626283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D10E3-8DAA-A8F6-1DAA-B7AF5EA8EE4B}"/>
              </a:ext>
            </a:extLst>
          </p:cNvPr>
          <p:cNvSpPr>
            <a:spLocks noGrp="1"/>
          </p:cNvSpPr>
          <p:nvPr>
            <p:ph type="title" hasCustomPrompt="1"/>
          </p:nvPr>
        </p:nvSpPr>
        <p:spPr>
          <a:xfrm>
            <a:off x="457200" y="680455"/>
            <a:ext cx="10896600" cy="517065"/>
          </a:xfrm>
        </p:spPr>
        <p:txBody>
          <a:bodyPr/>
          <a:lstStyle/>
          <a:p>
            <a:r>
              <a:rPr lang="en-US" dirty="0"/>
              <a:t>Insert slide title</a:t>
            </a:r>
          </a:p>
        </p:txBody>
      </p:sp>
      <p:sp>
        <p:nvSpPr>
          <p:cNvPr id="9" name="Rectangle 8">
            <a:extLst>
              <a:ext uri="{FF2B5EF4-FFF2-40B4-BE49-F238E27FC236}">
                <a16:creationId xmlns:a16="http://schemas.microsoft.com/office/drawing/2014/main" id="{C2969AA8-F260-814E-8CAE-0885CD16F631}"/>
              </a:ext>
              <a:ext uri="{C183D7F6-B498-43B3-948B-1728B52AA6E4}">
                <adec:decorative xmlns:adec="http://schemas.microsoft.com/office/drawing/2017/decorative" val="1"/>
              </a:ext>
            </a:extLst>
          </p:cNvPr>
          <p:cNvSpPr/>
          <p:nvPr userDrawn="1"/>
        </p:nvSpPr>
        <p:spPr>
          <a:xfrm>
            <a:off x="457200" y="1331912"/>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12">
            <a:extLst>
              <a:ext uri="{FF2B5EF4-FFF2-40B4-BE49-F238E27FC236}">
                <a16:creationId xmlns:a16="http://schemas.microsoft.com/office/drawing/2014/main" id="{FBF89922-C537-DD47-8C8F-19B8B33E65F8}"/>
              </a:ext>
            </a:extLst>
          </p:cNvPr>
          <p:cNvSpPr>
            <a:spLocks noGrp="1"/>
          </p:cNvSpPr>
          <p:nvPr>
            <p:ph sz="quarter" idx="13" hasCustomPrompt="1"/>
          </p:nvPr>
        </p:nvSpPr>
        <p:spPr>
          <a:xfrm>
            <a:off x="1524000" y="1524000"/>
            <a:ext cx="4724400" cy="4648200"/>
          </a:xfrm>
        </p:spPr>
        <p:txBody>
          <a:bodyPr/>
          <a:lstStyle/>
          <a:p>
            <a:pPr lvl="0"/>
            <a:r>
              <a:rPr lang="en-US" dirty="0"/>
              <a:t>Bulleted list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14">
            <a:extLst>
              <a:ext uri="{FF2B5EF4-FFF2-40B4-BE49-F238E27FC236}">
                <a16:creationId xmlns:a16="http://schemas.microsoft.com/office/drawing/2014/main" id="{17E8CB17-529B-9C4F-B120-C1236DEE817C}"/>
              </a:ext>
            </a:extLst>
          </p:cNvPr>
          <p:cNvSpPr>
            <a:spLocks noGrp="1"/>
          </p:cNvSpPr>
          <p:nvPr>
            <p:ph type="body" sz="quarter" idx="14" hasCustomPrompt="1"/>
          </p:nvPr>
        </p:nvSpPr>
        <p:spPr>
          <a:xfrm>
            <a:off x="0" y="6534055"/>
            <a:ext cx="4460516" cy="323165"/>
          </a:xfrm>
          <a:solidFill>
            <a:schemeClr val="accent1"/>
          </a:solidFill>
        </p:spPr>
        <p:txBody>
          <a:bodyPr wrap="none" lIns="274320" tIns="64008" rIns="274320" bIns="64008"/>
          <a:lstStyle>
            <a:lvl1pPr marL="0" indent="0">
              <a:buNone/>
              <a:defRPr sz="1400">
                <a:solidFill>
                  <a:schemeClr val="bg1"/>
                </a:solidFill>
              </a:defRPr>
            </a:lvl1pPr>
          </a:lstStyle>
          <a:p>
            <a:pPr lvl="0"/>
            <a:r>
              <a:rPr lang="en-US" dirty="0"/>
              <a:t>Insert presentation topic or department/unit name</a:t>
            </a:r>
          </a:p>
        </p:txBody>
      </p:sp>
      <p:sp>
        <p:nvSpPr>
          <p:cNvPr id="6" name="Content Placeholder 12">
            <a:extLst>
              <a:ext uri="{FF2B5EF4-FFF2-40B4-BE49-F238E27FC236}">
                <a16:creationId xmlns:a16="http://schemas.microsoft.com/office/drawing/2014/main" id="{E2D8BB4A-46A4-1343-BA88-41D2E1C0EA50}"/>
              </a:ext>
            </a:extLst>
          </p:cNvPr>
          <p:cNvSpPr>
            <a:spLocks noGrp="1"/>
          </p:cNvSpPr>
          <p:nvPr>
            <p:ph sz="quarter" idx="15" hasCustomPrompt="1"/>
          </p:nvPr>
        </p:nvSpPr>
        <p:spPr>
          <a:xfrm>
            <a:off x="6438900" y="1524000"/>
            <a:ext cx="4914900" cy="4648200"/>
          </a:xfrm>
        </p:spPr>
        <p:txBody>
          <a:bodyPr/>
          <a:lstStyle/>
          <a:p>
            <a:pPr lvl="0"/>
            <a:r>
              <a:rPr lang="en-US" dirty="0"/>
              <a:t>Bulleted list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35788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AAF2C-4298-9A55-04D1-8443215680E7}"/>
              </a:ext>
            </a:extLst>
          </p:cNvPr>
          <p:cNvSpPr>
            <a:spLocks noGrp="1"/>
          </p:cNvSpPr>
          <p:nvPr>
            <p:ph type="title" hasCustomPrompt="1"/>
          </p:nvPr>
        </p:nvSpPr>
        <p:spPr>
          <a:xfrm>
            <a:off x="457200" y="680455"/>
            <a:ext cx="10896600" cy="517065"/>
          </a:xfrm>
        </p:spPr>
        <p:txBody>
          <a:bodyPr/>
          <a:lstStyle/>
          <a:p>
            <a:r>
              <a:rPr lang="en-US" dirty="0"/>
              <a:t>Insert slide title</a:t>
            </a:r>
          </a:p>
        </p:txBody>
      </p:sp>
      <p:sp>
        <p:nvSpPr>
          <p:cNvPr id="15" name="Text Placeholder 14">
            <a:extLst>
              <a:ext uri="{FF2B5EF4-FFF2-40B4-BE49-F238E27FC236}">
                <a16:creationId xmlns:a16="http://schemas.microsoft.com/office/drawing/2014/main" id="{17E8CB17-529B-9C4F-B120-C1236DEE817C}"/>
              </a:ext>
            </a:extLst>
          </p:cNvPr>
          <p:cNvSpPr>
            <a:spLocks noGrp="1"/>
          </p:cNvSpPr>
          <p:nvPr>
            <p:ph type="body" sz="quarter" idx="14" hasCustomPrompt="1"/>
          </p:nvPr>
        </p:nvSpPr>
        <p:spPr>
          <a:xfrm>
            <a:off x="0" y="6534055"/>
            <a:ext cx="4460516" cy="323165"/>
          </a:xfrm>
          <a:solidFill>
            <a:schemeClr val="accent1"/>
          </a:solidFill>
        </p:spPr>
        <p:txBody>
          <a:bodyPr wrap="none" lIns="274320" tIns="64008" rIns="274320" bIns="64008"/>
          <a:lstStyle>
            <a:lvl1pPr marL="0" indent="0">
              <a:buNone/>
              <a:defRPr sz="1400">
                <a:solidFill>
                  <a:schemeClr val="bg1"/>
                </a:solidFill>
              </a:defRPr>
            </a:lvl1pPr>
          </a:lstStyle>
          <a:p>
            <a:pPr lvl="0"/>
            <a:r>
              <a:rPr lang="en-US" dirty="0"/>
              <a:t>Insert presentation topic or department/unit name</a:t>
            </a:r>
          </a:p>
        </p:txBody>
      </p:sp>
      <p:sp>
        <p:nvSpPr>
          <p:cNvPr id="7" name="Chart Placeholder 11">
            <a:extLst>
              <a:ext uri="{FF2B5EF4-FFF2-40B4-BE49-F238E27FC236}">
                <a16:creationId xmlns:a16="http://schemas.microsoft.com/office/drawing/2014/main" id="{8C3425D9-7762-3940-B7DA-B13EC3E058BA}"/>
              </a:ext>
            </a:extLst>
          </p:cNvPr>
          <p:cNvSpPr>
            <a:spLocks noGrp="1"/>
          </p:cNvSpPr>
          <p:nvPr>
            <p:ph type="chart" sz="quarter" idx="13" hasCustomPrompt="1"/>
          </p:nvPr>
        </p:nvSpPr>
        <p:spPr>
          <a:xfrm>
            <a:off x="1524000" y="1523999"/>
            <a:ext cx="9829800" cy="4631865"/>
          </a:xfrm>
        </p:spPr>
        <p:txBody>
          <a:bodyPr/>
          <a:lstStyle>
            <a:lvl1pPr marL="0" indent="0">
              <a:buNone/>
              <a:defRPr sz="1800"/>
            </a:lvl1pPr>
          </a:lstStyle>
          <a:p>
            <a:r>
              <a:rPr lang="en-US" dirty="0"/>
              <a:t>chart</a:t>
            </a:r>
          </a:p>
        </p:txBody>
      </p:sp>
    </p:spTree>
    <p:extLst>
      <p:ext uri="{BB962C8B-B14F-4D97-AF65-F5344CB8AC3E}">
        <p14:creationId xmlns:p14="http://schemas.microsoft.com/office/powerpoint/2010/main" val="1902739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har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5A2C7-3EC5-D5A3-12BA-8DCBE9553459}"/>
              </a:ext>
            </a:extLst>
          </p:cNvPr>
          <p:cNvSpPr>
            <a:spLocks noGrp="1"/>
          </p:cNvSpPr>
          <p:nvPr>
            <p:ph type="title" hasCustomPrompt="1"/>
          </p:nvPr>
        </p:nvSpPr>
        <p:spPr>
          <a:xfrm>
            <a:off x="457200" y="680455"/>
            <a:ext cx="10896600" cy="517065"/>
          </a:xfrm>
        </p:spPr>
        <p:txBody>
          <a:bodyPr/>
          <a:lstStyle/>
          <a:p>
            <a:r>
              <a:rPr lang="en-US" dirty="0"/>
              <a:t>Insert slide title</a:t>
            </a:r>
          </a:p>
        </p:txBody>
      </p:sp>
      <p:sp>
        <p:nvSpPr>
          <p:cNvPr id="12" name="Chart Placeholder 11">
            <a:extLst>
              <a:ext uri="{FF2B5EF4-FFF2-40B4-BE49-F238E27FC236}">
                <a16:creationId xmlns:a16="http://schemas.microsoft.com/office/drawing/2014/main" id="{C8FC7EDF-D625-4640-AF06-22ADBDC8C8CE}"/>
              </a:ext>
            </a:extLst>
          </p:cNvPr>
          <p:cNvSpPr>
            <a:spLocks noGrp="1"/>
          </p:cNvSpPr>
          <p:nvPr>
            <p:ph type="chart" sz="quarter" idx="13" hasCustomPrompt="1"/>
          </p:nvPr>
        </p:nvSpPr>
        <p:spPr>
          <a:xfrm>
            <a:off x="457200" y="1530523"/>
            <a:ext cx="5429250" cy="4641677"/>
          </a:xfrm>
        </p:spPr>
        <p:txBody>
          <a:bodyPr/>
          <a:lstStyle>
            <a:lvl1pPr marL="0" indent="0">
              <a:buNone/>
              <a:defRPr sz="1800"/>
            </a:lvl1pPr>
          </a:lstStyle>
          <a:p>
            <a:r>
              <a:rPr lang="en-US" dirty="0"/>
              <a:t>chart</a:t>
            </a:r>
          </a:p>
        </p:txBody>
      </p:sp>
      <p:sp>
        <p:nvSpPr>
          <p:cNvPr id="13" name="Chart Placeholder 11">
            <a:extLst>
              <a:ext uri="{FF2B5EF4-FFF2-40B4-BE49-F238E27FC236}">
                <a16:creationId xmlns:a16="http://schemas.microsoft.com/office/drawing/2014/main" id="{8C45FAA6-1118-A24C-9C61-949F410E7C81}"/>
              </a:ext>
            </a:extLst>
          </p:cNvPr>
          <p:cNvSpPr>
            <a:spLocks noGrp="1"/>
          </p:cNvSpPr>
          <p:nvPr>
            <p:ph type="chart" sz="quarter" idx="14" hasCustomPrompt="1"/>
          </p:nvPr>
        </p:nvSpPr>
        <p:spPr>
          <a:xfrm>
            <a:off x="6438900" y="1530523"/>
            <a:ext cx="4914900" cy="4641677"/>
          </a:xfrm>
        </p:spPr>
        <p:txBody>
          <a:bodyPr/>
          <a:lstStyle>
            <a:lvl1pPr marL="0" indent="0">
              <a:buNone/>
              <a:defRPr sz="1800"/>
            </a:lvl1pPr>
          </a:lstStyle>
          <a:p>
            <a:r>
              <a:rPr lang="en-US" dirty="0"/>
              <a:t>chart</a:t>
            </a:r>
          </a:p>
        </p:txBody>
      </p:sp>
      <p:sp>
        <p:nvSpPr>
          <p:cNvPr id="16" name="Text Placeholder 14">
            <a:extLst>
              <a:ext uri="{FF2B5EF4-FFF2-40B4-BE49-F238E27FC236}">
                <a16:creationId xmlns:a16="http://schemas.microsoft.com/office/drawing/2014/main" id="{2437A76B-A3F1-E24A-9B72-37AC8087EC19}"/>
              </a:ext>
            </a:extLst>
          </p:cNvPr>
          <p:cNvSpPr>
            <a:spLocks noGrp="1"/>
          </p:cNvSpPr>
          <p:nvPr>
            <p:ph type="body" sz="quarter" idx="17" hasCustomPrompt="1"/>
          </p:nvPr>
        </p:nvSpPr>
        <p:spPr>
          <a:xfrm>
            <a:off x="0" y="6534835"/>
            <a:ext cx="4460516" cy="323165"/>
          </a:xfrm>
          <a:solidFill>
            <a:schemeClr val="accent1"/>
          </a:solidFill>
        </p:spPr>
        <p:txBody>
          <a:bodyPr wrap="none" lIns="274320" tIns="64008" rIns="274320" bIns="64008"/>
          <a:lstStyle>
            <a:lvl1pPr marL="0" indent="0">
              <a:buNone/>
              <a:defRPr sz="1400">
                <a:solidFill>
                  <a:schemeClr val="bg1"/>
                </a:solidFill>
              </a:defRPr>
            </a:lvl1pPr>
          </a:lstStyle>
          <a:p>
            <a:pPr lvl="0"/>
            <a:r>
              <a:rPr lang="en-US" dirty="0"/>
              <a:t>Insert presentation topic or department/unit name</a:t>
            </a:r>
          </a:p>
        </p:txBody>
      </p:sp>
    </p:spTree>
    <p:extLst>
      <p:ext uri="{BB962C8B-B14F-4D97-AF65-F5344CB8AC3E}">
        <p14:creationId xmlns:p14="http://schemas.microsoft.com/office/powerpoint/2010/main" val="1686395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54A51-AF55-82C8-CC77-E9F1BFE79DFF}"/>
              </a:ext>
            </a:extLst>
          </p:cNvPr>
          <p:cNvSpPr>
            <a:spLocks noGrp="1"/>
          </p:cNvSpPr>
          <p:nvPr>
            <p:ph type="title" hasCustomPrompt="1"/>
          </p:nvPr>
        </p:nvSpPr>
        <p:spPr>
          <a:xfrm>
            <a:off x="457200" y="680455"/>
            <a:ext cx="10896600" cy="517065"/>
          </a:xfrm>
        </p:spPr>
        <p:txBody>
          <a:bodyPr/>
          <a:lstStyle/>
          <a:p>
            <a:r>
              <a:rPr lang="en-US" dirty="0"/>
              <a:t>Insert slide title</a:t>
            </a:r>
          </a:p>
        </p:txBody>
      </p:sp>
      <p:sp>
        <p:nvSpPr>
          <p:cNvPr id="7" name="Table Placeholder 6">
            <a:extLst>
              <a:ext uri="{FF2B5EF4-FFF2-40B4-BE49-F238E27FC236}">
                <a16:creationId xmlns:a16="http://schemas.microsoft.com/office/drawing/2014/main" id="{200CC43E-DAB5-6045-A3FC-1B1B9D6DFFEB}"/>
              </a:ext>
            </a:extLst>
          </p:cNvPr>
          <p:cNvSpPr>
            <a:spLocks noGrp="1"/>
          </p:cNvSpPr>
          <p:nvPr>
            <p:ph type="tbl" sz="quarter" idx="13" hasCustomPrompt="1"/>
          </p:nvPr>
        </p:nvSpPr>
        <p:spPr>
          <a:xfrm>
            <a:off x="1524000" y="1524000"/>
            <a:ext cx="9829800" cy="341632"/>
          </a:xfrm>
        </p:spPr>
        <p:txBody>
          <a:bodyPr/>
          <a:lstStyle>
            <a:lvl1pPr marL="0" indent="0">
              <a:buNone/>
              <a:defRPr sz="1800">
                <a:solidFill>
                  <a:schemeClr val="tx1">
                    <a:lumMod val="50000"/>
                    <a:lumOff val="50000"/>
                  </a:schemeClr>
                </a:solidFill>
              </a:defRPr>
            </a:lvl1pPr>
          </a:lstStyle>
          <a:p>
            <a:r>
              <a:rPr lang="en-US" dirty="0"/>
              <a:t>Insert table	</a:t>
            </a:r>
          </a:p>
        </p:txBody>
      </p:sp>
      <p:sp>
        <p:nvSpPr>
          <p:cNvPr id="10" name="Text Placeholder 14">
            <a:extLst>
              <a:ext uri="{FF2B5EF4-FFF2-40B4-BE49-F238E27FC236}">
                <a16:creationId xmlns:a16="http://schemas.microsoft.com/office/drawing/2014/main" id="{A0123EED-038F-7B4A-92A4-A606571FF59E}"/>
              </a:ext>
            </a:extLst>
          </p:cNvPr>
          <p:cNvSpPr>
            <a:spLocks noGrp="1"/>
          </p:cNvSpPr>
          <p:nvPr>
            <p:ph type="body" sz="quarter" idx="16" hasCustomPrompt="1"/>
          </p:nvPr>
        </p:nvSpPr>
        <p:spPr>
          <a:xfrm>
            <a:off x="0" y="6534835"/>
            <a:ext cx="4460516" cy="323165"/>
          </a:xfrm>
          <a:solidFill>
            <a:schemeClr val="accent1"/>
          </a:solidFill>
        </p:spPr>
        <p:txBody>
          <a:bodyPr wrap="none" lIns="274320" tIns="64008" rIns="274320" bIns="64008"/>
          <a:lstStyle>
            <a:lvl1pPr marL="0" indent="0">
              <a:buNone/>
              <a:defRPr sz="1400">
                <a:solidFill>
                  <a:schemeClr val="bg1"/>
                </a:solidFill>
              </a:defRPr>
            </a:lvl1pPr>
          </a:lstStyle>
          <a:p>
            <a:pPr lvl="0"/>
            <a:r>
              <a:rPr lang="en-US" dirty="0"/>
              <a:t>Insert presentation topic or department/unit name</a:t>
            </a:r>
          </a:p>
        </p:txBody>
      </p:sp>
    </p:spTree>
    <p:extLst>
      <p:ext uri="{BB962C8B-B14F-4D97-AF65-F5344CB8AC3E}">
        <p14:creationId xmlns:p14="http://schemas.microsoft.com/office/powerpoint/2010/main" val="21192457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D868577-B206-C94D-AA90-90C71CB8AC7C}"/>
              </a:ext>
              <a:ext uri="{C183D7F6-B498-43B3-948B-1728B52AA6E4}">
                <adec:decorative xmlns:adec="http://schemas.microsoft.com/office/drawing/2017/decorative" val="1"/>
              </a:ext>
            </a:extLst>
          </p:cNvPr>
          <p:cNvPicPr>
            <a:picLocks noChangeAspect="1"/>
          </p:cNvPicPr>
          <p:nvPr userDrawn="1"/>
        </p:nvPicPr>
        <p:blipFill rotWithShape="1">
          <a:blip r:embed="rId2"/>
          <a:srcRect r="4479"/>
          <a:stretch/>
        </p:blipFill>
        <p:spPr>
          <a:xfrm>
            <a:off x="0" y="0"/>
            <a:ext cx="11645900" cy="6858000"/>
          </a:xfrm>
          <a:prstGeom prst="rect">
            <a:avLst/>
          </a:prstGeom>
        </p:spPr>
      </p:pic>
      <p:sp>
        <p:nvSpPr>
          <p:cNvPr id="9" name="Rectangle 8">
            <a:extLst>
              <a:ext uri="{FF2B5EF4-FFF2-40B4-BE49-F238E27FC236}">
                <a16:creationId xmlns:a16="http://schemas.microsoft.com/office/drawing/2014/main" id="{55926B1D-2681-6D40-953A-D41E624A2187}"/>
              </a:ext>
              <a:ext uri="{C183D7F6-B498-43B3-948B-1728B52AA6E4}">
                <adec:decorative xmlns:adec="http://schemas.microsoft.com/office/drawing/2017/decorative" val="1"/>
              </a:ext>
            </a:extLst>
          </p:cNvPr>
          <p:cNvSpPr/>
          <p:nvPr userDrawn="1"/>
        </p:nvSpPr>
        <p:spPr>
          <a:xfrm>
            <a:off x="469900" y="1104900"/>
            <a:ext cx="10210800" cy="4648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9EA691-84B6-B0D4-5618-FF0BF2D33EE7}"/>
              </a:ext>
            </a:extLst>
          </p:cNvPr>
          <p:cNvSpPr>
            <a:spLocks noGrp="1"/>
          </p:cNvSpPr>
          <p:nvPr>
            <p:ph type="title" hasCustomPrompt="1"/>
          </p:nvPr>
        </p:nvSpPr>
        <p:spPr>
          <a:xfrm>
            <a:off x="965200" y="3128918"/>
            <a:ext cx="9080500" cy="600164"/>
          </a:xfrm>
        </p:spPr>
        <p:txBody>
          <a:bodyPr anchor="ctr" anchorCtr="0"/>
          <a:lstStyle>
            <a:lvl1pPr>
              <a:defRPr sz="4000">
                <a:solidFill>
                  <a:schemeClr val="bg1"/>
                </a:solidFill>
              </a:defRPr>
            </a:lvl1pPr>
          </a:lstStyle>
          <a:p>
            <a:r>
              <a:rPr lang="en-US" dirty="0"/>
              <a:t>Insert section header slide title</a:t>
            </a:r>
          </a:p>
        </p:txBody>
      </p:sp>
    </p:spTree>
    <p:extLst>
      <p:ext uri="{BB962C8B-B14F-4D97-AF65-F5344CB8AC3E}">
        <p14:creationId xmlns:p14="http://schemas.microsoft.com/office/powerpoint/2010/main" val="2892427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Insert slide title</a:t>
            </a:r>
          </a:p>
        </p:txBody>
      </p:sp>
      <p:sp>
        <p:nvSpPr>
          <p:cNvPr id="6" name="Footer Placeholder 5">
            <a:extLst>
              <a:ext uri="{FF2B5EF4-FFF2-40B4-BE49-F238E27FC236}">
                <a16:creationId xmlns:a16="http://schemas.microsoft.com/office/drawing/2014/main" id="{2CB19960-C592-024C-8B94-896ABF102E5C}"/>
              </a:ext>
            </a:extLst>
          </p:cNvPr>
          <p:cNvSpPr>
            <a:spLocks noGrp="1"/>
          </p:cNvSpPr>
          <p:nvPr>
            <p:ph type="ftr" sz="quarter" idx="10"/>
          </p:nvPr>
        </p:nvSpPr>
        <p:spPr>
          <a:xfrm>
            <a:off x="0" y="6528435"/>
            <a:ext cx="4460516" cy="344710"/>
          </a:xfrm>
        </p:spPr>
        <p:txBody>
          <a:bodyPr wrap="none" tIns="64008" bIns="64008"/>
          <a:lstStyle/>
          <a:p>
            <a:r>
              <a:rPr lang="en-US" dirty="0"/>
              <a:t>Insert presentation topic or department/unit name</a:t>
            </a:r>
          </a:p>
        </p:txBody>
      </p:sp>
    </p:spTree>
    <p:extLst>
      <p:ext uri="{BB962C8B-B14F-4D97-AF65-F5344CB8AC3E}">
        <p14:creationId xmlns:p14="http://schemas.microsoft.com/office/powerpoint/2010/main" val="1420361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6621CCA-1EB8-EE46-B4BA-5F3D97575441}"/>
              </a:ext>
            </a:extLst>
          </p:cNvPr>
          <p:cNvSpPr>
            <a:spLocks noGrp="1"/>
          </p:cNvSpPr>
          <p:nvPr>
            <p:ph type="ftr" sz="quarter" idx="10"/>
          </p:nvPr>
        </p:nvSpPr>
        <p:spPr>
          <a:xfrm>
            <a:off x="0" y="6528435"/>
            <a:ext cx="4460516" cy="344710"/>
          </a:xfrm>
        </p:spPr>
        <p:txBody>
          <a:bodyPr wrap="none" tIns="64008" bIns="64008"/>
          <a:lstStyle/>
          <a:p>
            <a:r>
              <a:rPr lang="en-US" dirty="0"/>
              <a:t>Insert presentation topic or department/unit name</a:t>
            </a:r>
          </a:p>
        </p:txBody>
      </p:sp>
      <p:sp>
        <p:nvSpPr>
          <p:cNvPr id="2" name="Title 1">
            <a:extLst>
              <a:ext uri="{FF2B5EF4-FFF2-40B4-BE49-F238E27FC236}">
                <a16:creationId xmlns:a16="http://schemas.microsoft.com/office/drawing/2014/main" id="{7D4A4860-8176-2E99-5B0D-1715847B7C27}"/>
              </a:ext>
            </a:extLst>
          </p:cNvPr>
          <p:cNvSpPr>
            <a:spLocks noGrp="1"/>
          </p:cNvSpPr>
          <p:nvPr>
            <p:ph type="title" hasCustomPrompt="1"/>
          </p:nvPr>
        </p:nvSpPr>
        <p:spPr>
          <a:xfrm>
            <a:off x="0" y="-212366"/>
            <a:ext cx="10896600" cy="212366"/>
          </a:xfrm>
        </p:spPr>
        <p:txBody>
          <a:bodyPr/>
          <a:lstStyle>
            <a:lvl1pPr>
              <a:defRPr sz="1200" b="0" i="0">
                <a:latin typeface="Arial" panose="020B0604020202020204" pitchFamily="34" charset="0"/>
                <a:cs typeface="Arial" panose="020B0604020202020204" pitchFamily="34" charset="0"/>
              </a:defRPr>
            </a:lvl1pPr>
          </a:lstStyle>
          <a:p>
            <a:r>
              <a:rPr lang="en-US" dirty="0"/>
              <a:t>Blank Slide</a:t>
            </a:r>
          </a:p>
        </p:txBody>
      </p:sp>
    </p:spTree>
    <p:extLst>
      <p:ext uri="{BB962C8B-B14F-4D97-AF65-F5344CB8AC3E}">
        <p14:creationId xmlns:p14="http://schemas.microsoft.com/office/powerpoint/2010/main" val="649504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0455"/>
            <a:ext cx="10896600" cy="517065"/>
          </a:xfrm>
          <a:prstGeom prst="rect">
            <a:avLst/>
          </a:prstGeom>
        </p:spPr>
        <p:txBody>
          <a:bodyPr vert="horz" wrap="square" lIns="0" tIns="45720" rIns="91440" bIns="0" rtlCol="0" anchor="b" anchorCtr="0">
            <a:spAutoFit/>
          </a:bodyPr>
          <a:lstStyle/>
          <a:p>
            <a:r>
              <a:rPr lang="en-US"/>
              <a:t>Click to edit Master title style</a:t>
            </a:r>
            <a:endParaRPr lang="en-US" dirty="0"/>
          </a:p>
        </p:txBody>
      </p:sp>
      <p:sp>
        <p:nvSpPr>
          <p:cNvPr id="3" name="Text Placeholder 2"/>
          <p:cNvSpPr>
            <a:spLocks noGrp="1"/>
          </p:cNvSpPr>
          <p:nvPr>
            <p:ph type="body" idx="1"/>
          </p:nvPr>
        </p:nvSpPr>
        <p:spPr>
          <a:xfrm>
            <a:off x="457200" y="1524000"/>
            <a:ext cx="10896600" cy="1775358"/>
          </a:xfrm>
          <a:prstGeom prst="rect">
            <a:avLst/>
          </a:prstGeom>
        </p:spPr>
        <p:txBody>
          <a:bodyPr vert="horz" wrap="square" lIns="0" tIns="45720" rIns="91440" bIns="4572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0" y="6543580"/>
            <a:ext cx="1116106" cy="314420"/>
          </a:xfrm>
          <a:prstGeom prst="rect">
            <a:avLst/>
          </a:prstGeom>
          <a:solidFill>
            <a:schemeClr val="accent1"/>
          </a:solidFill>
        </p:spPr>
        <p:txBody>
          <a:bodyPr vert="horz" wrap="square" lIns="274320" tIns="45720" rIns="274320" bIns="45720" rtlCol="0" anchor="ctr">
            <a:spAutoFit/>
          </a:bodyPr>
          <a:lstStyle>
            <a:lvl1pPr algn="l">
              <a:defRPr sz="1400">
                <a:solidFill>
                  <a:schemeClr val="bg1"/>
                </a:solidFill>
                <a:latin typeface="Arial" panose="020B0604020202020204" pitchFamily="34" charset="0"/>
                <a:cs typeface="Arial" panose="020B0604020202020204" pitchFamily="34" charset="0"/>
              </a:defRPr>
            </a:lvl1pPr>
          </a:lstStyle>
          <a:p>
            <a:endParaRPr lang="en-US" dirty="0"/>
          </a:p>
        </p:txBody>
      </p:sp>
      <p:sp>
        <p:nvSpPr>
          <p:cNvPr id="7" name="Rectangle 6">
            <a:extLst>
              <a:ext uri="{FF2B5EF4-FFF2-40B4-BE49-F238E27FC236}">
                <a16:creationId xmlns:a16="http://schemas.microsoft.com/office/drawing/2014/main" id="{B60EB5E6-54D5-9945-8BFD-BD46E279442E}"/>
              </a:ext>
              <a:ext uri="{C183D7F6-B498-43B3-948B-1728B52AA6E4}">
                <adec:decorative xmlns:adec="http://schemas.microsoft.com/office/drawing/2017/decorative" val="1"/>
              </a:ext>
            </a:extLst>
          </p:cNvPr>
          <p:cNvSpPr/>
          <p:nvPr userDrawn="1"/>
        </p:nvSpPr>
        <p:spPr>
          <a:xfrm>
            <a:off x="11647553" y="0"/>
            <a:ext cx="57064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UW–Madison crest logo in red">
            <a:extLst>
              <a:ext uri="{FF2B5EF4-FFF2-40B4-BE49-F238E27FC236}">
                <a16:creationId xmlns:a16="http://schemas.microsoft.com/office/drawing/2014/main" id="{52794618-AA7B-F040-BD0B-B97556AA7FE3}"/>
              </a:ext>
            </a:extLst>
          </p:cNvPr>
          <p:cNvPicPr>
            <a:picLocks noChangeAspect="1"/>
          </p:cNvPicPr>
          <p:nvPr userDrawn="1"/>
        </p:nvPicPr>
        <p:blipFill>
          <a:blip r:embed="rId13"/>
          <a:stretch>
            <a:fillRect/>
          </a:stretch>
        </p:blipFill>
        <p:spPr>
          <a:xfrm>
            <a:off x="11704812" y="222225"/>
            <a:ext cx="456122" cy="716763"/>
          </a:xfrm>
          <a:prstGeom prst="rect">
            <a:avLst/>
          </a:prstGeom>
        </p:spPr>
      </p:pic>
    </p:spTree>
    <p:extLst>
      <p:ext uri="{BB962C8B-B14F-4D97-AF65-F5344CB8AC3E}">
        <p14:creationId xmlns:p14="http://schemas.microsoft.com/office/powerpoint/2010/main" val="25254791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5" r:id="rId3"/>
    <p:sldLayoutId id="2147483676" r:id="rId4"/>
    <p:sldLayoutId id="2147483672" r:id="rId5"/>
    <p:sldLayoutId id="2147483673" r:id="rId6"/>
    <p:sldLayoutId id="2147483663" r:id="rId7"/>
    <p:sldLayoutId id="2147483666" r:id="rId8"/>
    <p:sldLayoutId id="2147483667" r:id="rId9"/>
    <p:sldLayoutId id="2147483677" r:id="rId10"/>
    <p:sldLayoutId id="2147483678" r:id="rId11"/>
  </p:sldLayoutIdLst>
  <p:txStyles>
    <p:titleStyle>
      <a:lvl1pPr algn="l" defTabSz="914400" rtl="0" eaLnBrk="1" latinLnBrk="0" hangingPunct="1">
        <a:lnSpc>
          <a:spcPct val="90000"/>
        </a:lnSpc>
        <a:spcBef>
          <a:spcPct val="0"/>
        </a:spcBef>
        <a:buNone/>
        <a:defRPr sz="3400" b="1" i="0" kern="1200">
          <a:solidFill>
            <a:schemeClr val="tx1">
              <a:lumMod val="90000"/>
              <a:lumOff val="10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600" kern="1200">
          <a:solidFill>
            <a:schemeClr val="tx1">
              <a:lumMod val="90000"/>
              <a:lumOff val="1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100" kern="1200">
          <a:solidFill>
            <a:schemeClr val="tx1">
              <a:lumMod val="90000"/>
              <a:lumOff val="1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90000"/>
              <a:lumOff val="1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90000"/>
              <a:lumOff val="1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90000"/>
              <a:lumOff val="1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 userDrawn="1">
          <p15:clr>
            <a:srgbClr val="F26B43"/>
          </p15:clr>
        </p15:guide>
        <p15:guide id="2" pos="72" userDrawn="1">
          <p15:clr>
            <a:srgbClr val="F26B43"/>
          </p15:clr>
        </p15:guide>
        <p15:guide id="3" pos="7608" userDrawn="1">
          <p15:clr>
            <a:srgbClr val="F26B43"/>
          </p15:clr>
        </p15:guide>
        <p15:guide id="4" orient="horz" pos="4248" userDrawn="1">
          <p15:clr>
            <a:srgbClr val="F26B43"/>
          </p15:clr>
        </p15:guide>
        <p15:guide id="5" pos="288" userDrawn="1">
          <p15:clr>
            <a:srgbClr val="F26B43"/>
          </p15:clr>
        </p15:guide>
        <p15:guide id="6" orient="horz" pos="768" userDrawn="1">
          <p15:clr>
            <a:srgbClr val="F26B43"/>
          </p15:clr>
        </p15:guide>
        <p15:guide id="7" orient="horz" pos="960" userDrawn="1">
          <p15:clr>
            <a:srgbClr val="F26B43"/>
          </p15:clr>
        </p15:guide>
        <p15:guide id="8" orient="horz" pos="1152" userDrawn="1">
          <p15:clr>
            <a:srgbClr val="F26B43"/>
          </p15:clr>
        </p15:guide>
        <p15:guide id="9" orient="horz" pos="3888" userDrawn="1">
          <p15:clr>
            <a:srgbClr val="F26B43"/>
          </p15:clr>
        </p15:guide>
        <p15:guide id="10" pos="9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17.png"/><Relationship Id="rId7" Type="http://schemas.openxmlformats.org/officeDocument/2006/relationships/image" Target="../media/image170.png"/><Relationship Id="rId12"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60.png"/><Relationship Id="rId11" Type="http://schemas.openxmlformats.org/officeDocument/2006/relationships/image" Target="../media/image21.png"/><Relationship Id="rId5" Type="http://schemas.openxmlformats.org/officeDocument/2006/relationships/image" Target="../media/image150.png"/><Relationship Id="rId10" Type="http://schemas.openxmlformats.org/officeDocument/2006/relationships/image" Target="../media/image20.png"/><Relationship Id="rId4" Type="http://schemas.openxmlformats.org/officeDocument/2006/relationships/image" Target="../media/image140.png"/><Relationship Id="rId9" Type="http://schemas.openxmlformats.org/officeDocument/2006/relationships/image" Target="../media/image19.png"/></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17.png"/><Relationship Id="rId7" Type="http://schemas.openxmlformats.org/officeDocument/2006/relationships/image" Target="../media/image170.png"/><Relationship Id="rId12"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0.png"/><Relationship Id="rId11" Type="http://schemas.openxmlformats.org/officeDocument/2006/relationships/image" Target="../media/image21.png"/><Relationship Id="rId5" Type="http://schemas.openxmlformats.org/officeDocument/2006/relationships/image" Target="../media/image150.png"/><Relationship Id="rId10" Type="http://schemas.openxmlformats.org/officeDocument/2006/relationships/image" Target="../media/image20.png"/><Relationship Id="rId4" Type="http://schemas.openxmlformats.org/officeDocument/2006/relationships/image" Target="../media/image140.png"/><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17.png"/><Relationship Id="rId7" Type="http://schemas.openxmlformats.org/officeDocument/2006/relationships/image" Target="../media/image170.png"/><Relationship Id="rId12"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60.png"/><Relationship Id="rId11" Type="http://schemas.openxmlformats.org/officeDocument/2006/relationships/image" Target="../media/image21.png"/><Relationship Id="rId5" Type="http://schemas.openxmlformats.org/officeDocument/2006/relationships/image" Target="../media/image150.png"/><Relationship Id="rId10" Type="http://schemas.openxmlformats.org/officeDocument/2006/relationships/image" Target="../media/image20.png"/><Relationship Id="rId4" Type="http://schemas.openxmlformats.org/officeDocument/2006/relationships/image" Target="../media/image140.png"/><Relationship Id="rId9" Type="http://schemas.openxmlformats.org/officeDocument/2006/relationships/image" Target="../media/image19.png"/></Relationships>
</file>

<file path=ppt/slides/_rels/slide15.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3.png"/><Relationship Id="rId3" Type="http://schemas.openxmlformats.org/officeDocument/2006/relationships/image" Target="../media/image24.png"/><Relationship Id="rId7" Type="http://schemas.openxmlformats.org/officeDocument/2006/relationships/image" Target="../media/image27.png"/><Relationship Id="rId12"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25.png"/><Relationship Id="rId10" Type="http://schemas.openxmlformats.org/officeDocument/2006/relationships/image" Target="../media/image30.png"/><Relationship Id="rId4" Type="http://schemas.openxmlformats.org/officeDocument/2006/relationships/image" Target="../media/image17.png"/><Relationship Id="rId9" Type="http://schemas.openxmlformats.org/officeDocument/2006/relationships/image" Target="../media/image29.png"/><Relationship Id="rId1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hyperlink" Target="https://kahypar.org/" TargetMode="External"/></Relationships>
</file>

<file path=ppt/slides/_rels/slide17.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24.png"/><Relationship Id="rId7"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17.png"/><Relationship Id="rId10" Type="http://schemas.openxmlformats.org/officeDocument/2006/relationships/image" Target="../media/image36.png"/><Relationship Id="rId4" Type="http://schemas.openxmlformats.org/officeDocument/2006/relationships/hyperlink" Target="https://kahypar.org/" TargetMode="External"/><Relationship Id="rId9" Type="http://schemas.openxmlformats.org/officeDocument/2006/relationships/image" Target="../media/image35.png"/></Relationships>
</file>

<file path=ppt/slides/_rels/slide18.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24.png"/><Relationship Id="rId7" Type="http://schemas.openxmlformats.org/officeDocument/2006/relationships/image" Target="../media/image41.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17.png"/><Relationship Id="rId10" Type="http://schemas.openxmlformats.org/officeDocument/2006/relationships/image" Target="../media/image36.png"/><Relationship Id="rId4" Type="http://schemas.openxmlformats.org/officeDocument/2006/relationships/hyperlink" Target="https://kahypar.org/" TargetMode="External"/><Relationship Id="rId9" Type="http://schemas.openxmlformats.org/officeDocument/2006/relationships/image" Target="../media/image35.png"/></Relationships>
</file>

<file path=ppt/slides/_rels/slide19.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4.png"/><Relationship Id="rId7"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42.png"/><Relationship Id="rId11" Type="http://schemas.openxmlformats.org/officeDocument/2006/relationships/image" Target="../media/image44.png"/><Relationship Id="rId5" Type="http://schemas.openxmlformats.org/officeDocument/2006/relationships/image" Target="../media/image17.png"/><Relationship Id="rId10" Type="http://schemas.openxmlformats.org/officeDocument/2006/relationships/image" Target="../media/image43.png"/><Relationship Id="rId4" Type="http://schemas.openxmlformats.org/officeDocument/2006/relationships/hyperlink" Target="https://kahypar.org/" TargetMode="External"/><Relationship Id="rId9" Type="http://schemas.openxmlformats.org/officeDocument/2006/relationships/image" Target="../media/image3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4.png"/><Relationship Id="rId7" Type="http://schemas.openxmlformats.org/officeDocument/2006/relationships/image" Target="../media/image37.png"/><Relationship Id="rId12" Type="http://schemas.openxmlformats.org/officeDocument/2006/relationships/image" Target="../media/image45.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42.png"/><Relationship Id="rId11" Type="http://schemas.openxmlformats.org/officeDocument/2006/relationships/image" Target="../media/image44.png"/><Relationship Id="rId5" Type="http://schemas.openxmlformats.org/officeDocument/2006/relationships/image" Target="../media/image17.png"/><Relationship Id="rId10" Type="http://schemas.openxmlformats.org/officeDocument/2006/relationships/image" Target="../media/image43.png"/><Relationship Id="rId4" Type="http://schemas.openxmlformats.org/officeDocument/2006/relationships/hyperlink" Target="https://kahypar.org/" TargetMode="External"/><Relationship Id="rId9" Type="http://schemas.openxmlformats.org/officeDocument/2006/relationships/image" Target="../media/image36.png"/></Relationships>
</file>

<file path=ppt/slides/_rels/slide2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4.png"/><Relationship Id="rId7" Type="http://schemas.openxmlformats.org/officeDocument/2006/relationships/image" Target="../media/image37.png"/><Relationship Id="rId12" Type="http://schemas.openxmlformats.org/officeDocument/2006/relationships/image" Target="../media/image46.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42.png"/><Relationship Id="rId11" Type="http://schemas.openxmlformats.org/officeDocument/2006/relationships/image" Target="../media/image44.png"/><Relationship Id="rId5" Type="http://schemas.openxmlformats.org/officeDocument/2006/relationships/image" Target="../media/image17.png"/><Relationship Id="rId10" Type="http://schemas.openxmlformats.org/officeDocument/2006/relationships/image" Target="../media/image43.png"/><Relationship Id="rId4" Type="http://schemas.openxmlformats.org/officeDocument/2006/relationships/hyperlink" Target="https://kahypar.org/" TargetMode="External"/><Relationship Id="rId9" Type="http://schemas.openxmlformats.org/officeDocument/2006/relationships/image" Target="../media/image36.png"/></Relationships>
</file>

<file path=ppt/slides/_rels/slide22.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7.png"/><Relationship Id="rId7" Type="http://schemas.openxmlformats.org/officeDocument/2006/relationships/image" Target="../media/image49.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hyperlink" Target="https://kahypar.org/" TargetMode="Externa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53.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17.png"/><Relationship Id="rId4" Type="http://schemas.openxmlformats.org/officeDocument/2006/relationships/image" Target="../media/image51.png"/></Relationships>
</file>

<file path=ppt/slides/_rels/slide2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1.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51.png"/><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8.png"/></Relationships>
</file>

<file path=ppt/slides/_rels/slide2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image" Target="../media/image63.png"/></Relationships>
</file>

<file path=ppt/slides/_rels/slide32.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verilator/verilator"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hyperlink" Target="https://kahypar.org/" TargetMode="External"/><Relationship Id="rId4" Type="http://schemas.openxmlformats.org/officeDocument/2006/relationships/hyperlink" Target="https://github.com/ucsc-vama/essent"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verilator/verilator"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github.com/ucsc-vama/essent"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15FB077-0847-B5EF-623D-C2CF997DFDF3}"/>
              </a:ext>
            </a:extLst>
          </p:cNvPr>
          <p:cNvSpPr>
            <a:spLocks noGrp="1"/>
          </p:cNvSpPr>
          <p:nvPr>
            <p:ph type="title"/>
          </p:nvPr>
        </p:nvSpPr>
        <p:spPr>
          <a:xfrm>
            <a:off x="457199" y="2096565"/>
            <a:ext cx="9319847" cy="932563"/>
          </a:xfrm>
        </p:spPr>
        <p:txBody>
          <a:bodyPr/>
          <a:lstStyle/>
          <a:p>
            <a:r>
              <a:rPr lang="en-US" sz="3200" dirty="0" err="1">
                <a:latin typeface="Times New Roman" panose="02020603050405020304" pitchFamily="18" charset="0"/>
                <a:cs typeface="Times New Roman" panose="02020603050405020304" pitchFamily="18" charset="0"/>
              </a:rPr>
              <a:t>RepCut</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Superlinear</a:t>
            </a:r>
            <a:r>
              <a:rPr lang="en-US" sz="3200" dirty="0">
                <a:latin typeface="Times New Roman" panose="02020603050405020304" pitchFamily="18" charset="0"/>
                <a:cs typeface="Times New Roman" panose="02020603050405020304" pitchFamily="18" charset="0"/>
              </a:rPr>
              <a:t> Parallel RTL Simulation with Replication-Aided Partitioning</a:t>
            </a:r>
          </a:p>
        </p:txBody>
      </p:sp>
      <p:sp>
        <p:nvSpPr>
          <p:cNvPr id="3" name="Text Placeholder 2">
            <a:extLst>
              <a:ext uri="{FF2B5EF4-FFF2-40B4-BE49-F238E27FC236}">
                <a16:creationId xmlns:a16="http://schemas.microsoft.com/office/drawing/2014/main" id="{28AF5AA5-6B7D-494F-9865-F7AB9EBC7A3E}"/>
              </a:ext>
            </a:extLst>
          </p:cNvPr>
          <p:cNvSpPr>
            <a:spLocks noGrp="1"/>
          </p:cNvSpPr>
          <p:nvPr>
            <p:ph type="body" sz="quarter" idx="11"/>
          </p:nvPr>
        </p:nvSpPr>
        <p:spPr>
          <a:xfrm>
            <a:off x="457199" y="3429374"/>
            <a:ext cx="9026769" cy="1304460"/>
          </a:xfrm>
        </p:spPr>
        <p:txBody>
          <a:bodyPr/>
          <a:lstStyle/>
          <a:p>
            <a:r>
              <a:rPr lang="en-US" dirty="0">
                <a:latin typeface="Times New Roman" panose="02020603050405020304" pitchFamily="18" charset="0"/>
                <a:cs typeface="Times New Roman" panose="02020603050405020304" pitchFamily="18" charset="0"/>
              </a:rPr>
              <a:t>By </a:t>
            </a:r>
            <a:r>
              <a:rPr lang="en-US" dirty="0" err="1">
                <a:latin typeface="Times New Roman" panose="02020603050405020304" pitchFamily="18" charset="0"/>
                <a:cs typeface="Times New Roman" panose="02020603050405020304" pitchFamily="18" charset="0"/>
              </a:rPr>
              <a:t>Haoyuan</a:t>
            </a:r>
            <a:r>
              <a:rPr lang="en-US" dirty="0">
                <a:latin typeface="Times New Roman" panose="02020603050405020304" pitchFamily="18" charset="0"/>
                <a:cs typeface="Times New Roman" panose="02020603050405020304" pitchFamily="18" charset="0"/>
              </a:rPr>
              <a:t> Wang, Scott Beamer</a:t>
            </a:r>
          </a:p>
          <a:p>
            <a:r>
              <a:rPr lang="en-US" dirty="0">
                <a:latin typeface="Times New Roman" panose="02020603050405020304" pitchFamily="18" charset="0"/>
                <a:cs typeface="Times New Roman" panose="02020603050405020304" pitchFamily="18" charset="0"/>
              </a:rPr>
              <a:t>Presenter: </a:t>
            </a:r>
            <a:r>
              <a:rPr lang="en-US" dirty="0" err="1">
                <a:latin typeface="Times New Roman" panose="02020603050405020304" pitchFamily="18" charset="0"/>
                <a:cs typeface="Times New Roman" panose="02020603050405020304" pitchFamily="18" charset="0"/>
              </a:rPr>
              <a:t>Boyang</a:t>
            </a:r>
            <a:r>
              <a:rPr lang="en-US" dirty="0">
                <a:latin typeface="Times New Roman" panose="02020603050405020304" pitchFamily="18" charset="0"/>
                <a:cs typeface="Times New Roman" panose="02020603050405020304" pitchFamily="18" charset="0"/>
              </a:rPr>
              <a:t> Zhang, Department of ECE, UW Madison</a:t>
            </a:r>
          </a:p>
          <a:p>
            <a:r>
              <a:rPr lang="en-US" dirty="0">
                <a:latin typeface="Times New Roman" panose="02020603050405020304" pitchFamily="18" charset="0"/>
                <a:cs typeface="Times New Roman" panose="02020603050405020304" pitchFamily="18" charset="0"/>
              </a:rPr>
              <a:t>bzhang523@wisc.edu</a:t>
            </a:r>
          </a:p>
        </p:txBody>
      </p:sp>
    </p:spTree>
    <p:extLst>
      <p:ext uri="{BB962C8B-B14F-4D97-AF65-F5344CB8AC3E}">
        <p14:creationId xmlns:p14="http://schemas.microsoft.com/office/powerpoint/2010/main" val="35413896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 to </a:t>
            </a:r>
            <a:r>
              <a:rPr lang="en-US" dirty="0" err="1">
                <a:latin typeface="Times New Roman" panose="02020603050405020304" pitchFamily="18" charset="0"/>
                <a:cs typeface="Times New Roman" panose="02020603050405020304" pitchFamily="18" charset="0"/>
              </a:rPr>
              <a:t>RepCut</a:t>
            </a:r>
            <a:r>
              <a:rPr lang="en-US" dirty="0">
                <a:latin typeface="Times New Roman" panose="02020603050405020304" pitchFamily="18" charset="0"/>
                <a:cs typeface="Times New Roman" panose="02020603050405020304" pitchFamily="18" charset="0"/>
              </a:rPr>
              <a:t> – An example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3870803"/>
              </a:xfrm>
            </p:spPr>
            <p:txBody>
              <a:bodyPr/>
              <a:lstStyle/>
              <a:p>
                <a:r>
                  <a:rPr lang="en-US" dirty="0">
                    <a:latin typeface="Times New Roman" panose="02020603050405020304" pitchFamily="18" charset="0"/>
                    <a:cs typeface="Times New Roman" panose="02020603050405020304" pitchFamily="18" charset="0"/>
                  </a:rPr>
                  <a:t>Input: A fine-grained TDG.</a:t>
                </a:r>
              </a:p>
              <a:p>
                <a:r>
                  <a:rPr lang="en-US" dirty="0">
                    <a:latin typeface="Times New Roman" panose="02020603050405020304" pitchFamily="18" charset="0"/>
                    <a:cs typeface="Times New Roman" panose="02020603050405020304" pitchFamily="18" charset="0"/>
                  </a:rPr>
                  <a:t>Output: A coarsened TDG.</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Build “cones”.</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Coarsen the graph.</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Build hypergraph and partition.</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Acquire partitions.</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12A98574-9742-9B47-94FA-808EF6C372CE}"/>
                  </a:ext>
                </a:extLst>
              </p:cNvPr>
              <p:cNvSpPr>
                <a:spLocks noGrp="1" noRot="1" noChangeAspect="1" noMove="1" noResize="1" noEditPoints="1" noAdjustHandles="1" noChangeArrowheads="1" noChangeShapeType="1" noTextEdit="1"/>
              </p:cNvSpPr>
              <p:nvPr>
                <p:ph sz="quarter" idx="13"/>
              </p:nvPr>
            </p:nvSpPr>
            <p:spPr>
              <a:xfrm>
                <a:off x="457200" y="1529345"/>
                <a:ext cx="9829800" cy="3870803"/>
              </a:xfrm>
              <a:blipFill>
                <a:blip r:embed="rId3"/>
                <a:stretch>
                  <a:fillRect l="-1935" t="-2614"/>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5C92EDEA-5146-6012-34B6-CE022CC9705C}"/>
              </a:ext>
            </a:extLst>
          </p:cNvPr>
          <p:cNvPicPr>
            <a:picLocks noChangeAspect="1"/>
          </p:cNvPicPr>
          <p:nvPr/>
        </p:nvPicPr>
        <p:blipFill>
          <a:blip r:embed="rId4"/>
          <a:stretch>
            <a:fillRect/>
          </a:stretch>
        </p:blipFill>
        <p:spPr>
          <a:xfrm>
            <a:off x="0" y="4488367"/>
            <a:ext cx="11432019" cy="2141048"/>
          </a:xfrm>
          <a:prstGeom prst="rect">
            <a:avLst/>
          </a:prstGeom>
        </p:spPr>
      </p:pic>
      <p:sp>
        <p:nvSpPr>
          <p:cNvPr id="5" name="Freeform 4">
            <a:extLst>
              <a:ext uri="{FF2B5EF4-FFF2-40B4-BE49-F238E27FC236}">
                <a16:creationId xmlns:a16="http://schemas.microsoft.com/office/drawing/2014/main" id="{4BD66B6E-1808-9D8A-CA62-D96D2A1288FC}"/>
              </a:ext>
            </a:extLst>
          </p:cNvPr>
          <p:cNvSpPr/>
          <p:nvPr/>
        </p:nvSpPr>
        <p:spPr>
          <a:xfrm>
            <a:off x="8412044" y="4624288"/>
            <a:ext cx="2031421" cy="1552312"/>
          </a:xfrm>
          <a:custGeom>
            <a:avLst/>
            <a:gdLst>
              <a:gd name="connsiteX0" fmla="*/ 78813 w 2031421"/>
              <a:gd name="connsiteY0" fmla="*/ 78341 h 1552312"/>
              <a:gd name="connsiteX1" fmla="*/ 921961 w 2031421"/>
              <a:gd name="connsiteY1" fmla="*/ 54590 h 1552312"/>
              <a:gd name="connsiteX2" fmla="*/ 1373224 w 2031421"/>
              <a:gd name="connsiteY2" fmla="*/ 66465 h 1552312"/>
              <a:gd name="connsiteX3" fmla="*/ 1978865 w 2031421"/>
              <a:gd name="connsiteY3" fmla="*/ 125842 h 1552312"/>
              <a:gd name="connsiteX4" fmla="*/ 1931364 w 2031421"/>
              <a:gd name="connsiteY4" fmla="*/ 470226 h 1552312"/>
              <a:gd name="connsiteX5" fmla="*/ 1373224 w 2031421"/>
              <a:gd name="connsiteY5" fmla="*/ 1420252 h 1552312"/>
              <a:gd name="connsiteX6" fmla="*/ 233192 w 2031421"/>
              <a:gd name="connsiteY6" fmla="*/ 1503380 h 1552312"/>
              <a:gd name="connsiteX7" fmla="*/ 55062 w 2031421"/>
              <a:gd name="connsiteY7" fmla="*/ 1028367 h 1552312"/>
              <a:gd name="connsiteX8" fmla="*/ 78813 w 2031421"/>
              <a:gd name="connsiteY8" fmla="*/ 78341 h 1552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1421" h="1552312">
                <a:moveTo>
                  <a:pt x="78813" y="78341"/>
                </a:moveTo>
                <a:cubicBezTo>
                  <a:pt x="223296" y="-83955"/>
                  <a:pt x="706226" y="56569"/>
                  <a:pt x="921961" y="54590"/>
                </a:cubicBezTo>
                <a:cubicBezTo>
                  <a:pt x="1137696" y="52611"/>
                  <a:pt x="1197073" y="54590"/>
                  <a:pt x="1373224" y="66465"/>
                </a:cubicBezTo>
                <a:cubicBezTo>
                  <a:pt x="1549375" y="78340"/>
                  <a:pt x="1885842" y="58549"/>
                  <a:pt x="1978865" y="125842"/>
                </a:cubicBezTo>
                <a:cubicBezTo>
                  <a:pt x="2071888" y="193135"/>
                  <a:pt x="2032304" y="254491"/>
                  <a:pt x="1931364" y="470226"/>
                </a:cubicBezTo>
                <a:cubicBezTo>
                  <a:pt x="1830424" y="685961"/>
                  <a:pt x="1656253" y="1248060"/>
                  <a:pt x="1373224" y="1420252"/>
                </a:cubicBezTo>
                <a:cubicBezTo>
                  <a:pt x="1090195" y="1592444"/>
                  <a:pt x="452886" y="1568694"/>
                  <a:pt x="233192" y="1503380"/>
                </a:cubicBezTo>
                <a:cubicBezTo>
                  <a:pt x="13498" y="1438066"/>
                  <a:pt x="82771" y="1261915"/>
                  <a:pt x="55062" y="1028367"/>
                </a:cubicBezTo>
                <a:cubicBezTo>
                  <a:pt x="27353" y="794819"/>
                  <a:pt x="-65670" y="240637"/>
                  <a:pt x="78813" y="78341"/>
                </a:cubicBezTo>
                <a:close/>
              </a:path>
            </a:pathLst>
          </a:cu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96131272-83E1-AC4E-4F1B-1DB9854851A5}"/>
                  </a:ext>
                </a:extLst>
              </p:cNvPr>
              <p:cNvSpPr txBox="1"/>
              <p:nvPr/>
            </p:nvSpPr>
            <p:spPr>
              <a:xfrm>
                <a:off x="8488758" y="4319090"/>
                <a:ext cx="1250983" cy="33855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rgbClr val="C00000"/>
                          </a:solidFill>
                          <a:latin typeface="Cambria Math" panose="02040503050406030204" pitchFamily="18" charset="0"/>
                        </a:rPr>
                        <m:t>𝑃𝑎𝑟𝑡𝑖𝑡𝑖𝑜𝑛</m:t>
                      </m:r>
                      <m:r>
                        <a:rPr lang="en-US" sz="1600" b="0" i="1" smtClean="0">
                          <a:solidFill>
                            <a:srgbClr val="C00000"/>
                          </a:solidFill>
                          <a:latin typeface="Cambria Math" panose="02040503050406030204" pitchFamily="18" charset="0"/>
                        </a:rPr>
                        <m:t> 1</m:t>
                      </m:r>
                    </m:oMath>
                  </m:oMathPara>
                </a14:m>
                <a:endParaRPr lang="en-US" sz="1600" dirty="0">
                  <a:solidFill>
                    <a:srgbClr val="C00000"/>
                  </a:solidFill>
                </a:endParaRPr>
              </a:p>
            </p:txBody>
          </p:sp>
        </mc:Choice>
        <mc:Fallback xmlns="">
          <p:sp>
            <p:nvSpPr>
              <p:cNvPr id="6" name="TextBox 5">
                <a:extLst>
                  <a:ext uri="{FF2B5EF4-FFF2-40B4-BE49-F238E27FC236}">
                    <a16:creationId xmlns:a16="http://schemas.microsoft.com/office/drawing/2014/main" id="{96131272-83E1-AC4E-4F1B-1DB9854851A5}"/>
                  </a:ext>
                </a:extLst>
              </p:cNvPr>
              <p:cNvSpPr txBox="1">
                <a:spLocks noRot="1" noChangeAspect="1" noMove="1" noResize="1" noEditPoints="1" noAdjustHandles="1" noChangeArrowheads="1" noChangeShapeType="1" noTextEdit="1"/>
              </p:cNvSpPr>
              <p:nvPr/>
            </p:nvSpPr>
            <p:spPr>
              <a:xfrm>
                <a:off x="8488758" y="4319090"/>
                <a:ext cx="1250983" cy="338554"/>
              </a:xfrm>
              <a:prstGeom prst="rect">
                <a:avLst/>
              </a:prstGeom>
              <a:blipFill>
                <a:blip r:embed="rId5"/>
                <a:stretch>
                  <a:fillRect b="-14815"/>
                </a:stretch>
              </a:blipFill>
            </p:spPr>
            <p:txBody>
              <a:bodyPr/>
              <a:lstStyle/>
              <a:p>
                <a:r>
                  <a:rPr lang="en-US">
                    <a:noFill/>
                  </a:rPr>
                  <a:t> </a:t>
                </a:r>
              </a:p>
            </p:txBody>
          </p:sp>
        </mc:Fallback>
      </mc:AlternateContent>
      <p:sp>
        <p:nvSpPr>
          <p:cNvPr id="8" name="Freeform 7">
            <a:extLst>
              <a:ext uri="{FF2B5EF4-FFF2-40B4-BE49-F238E27FC236}">
                <a16:creationId xmlns:a16="http://schemas.microsoft.com/office/drawing/2014/main" id="{DD4E51C6-72FB-81DE-D198-66F9E0B0CAFB}"/>
              </a:ext>
            </a:extLst>
          </p:cNvPr>
          <p:cNvSpPr/>
          <p:nvPr/>
        </p:nvSpPr>
        <p:spPr>
          <a:xfrm>
            <a:off x="10327467" y="4664675"/>
            <a:ext cx="951046" cy="1535259"/>
          </a:xfrm>
          <a:custGeom>
            <a:avLst/>
            <a:gdLst>
              <a:gd name="connsiteX0" fmla="*/ 336575 w 951046"/>
              <a:gd name="connsiteY0" fmla="*/ 37954 h 1535259"/>
              <a:gd name="connsiteX1" fmla="*/ 894715 w 951046"/>
              <a:gd name="connsiteY1" fmla="*/ 85455 h 1535259"/>
              <a:gd name="connsiteX2" fmla="*/ 918465 w 951046"/>
              <a:gd name="connsiteY2" fmla="*/ 489216 h 1535259"/>
              <a:gd name="connsiteX3" fmla="*/ 775962 w 951046"/>
              <a:gd name="connsiteY3" fmla="*/ 1427367 h 1535259"/>
              <a:gd name="connsiteX4" fmla="*/ 39691 w 951046"/>
              <a:gd name="connsiteY4" fmla="*/ 1415491 h 1535259"/>
              <a:gd name="connsiteX5" fmla="*/ 122819 w 951046"/>
              <a:gd name="connsiteY5" fmla="*/ 536717 h 1535259"/>
              <a:gd name="connsiteX6" fmla="*/ 336575 w 951046"/>
              <a:gd name="connsiteY6" fmla="*/ 37954 h 1535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1046" h="1535259">
                <a:moveTo>
                  <a:pt x="336575" y="37954"/>
                </a:moveTo>
                <a:cubicBezTo>
                  <a:pt x="465224" y="-37256"/>
                  <a:pt x="797733" y="10245"/>
                  <a:pt x="894715" y="85455"/>
                </a:cubicBezTo>
                <a:cubicBezTo>
                  <a:pt x="991697" y="160665"/>
                  <a:pt x="938257" y="265564"/>
                  <a:pt x="918465" y="489216"/>
                </a:cubicBezTo>
                <a:cubicBezTo>
                  <a:pt x="898673" y="712868"/>
                  <a:pt x="922424" y="1272988"/>
                  <a:pt x="775962" y="1427367"/>
                </a:cubicBezTo>
                <a:cubicBezTo>
                  <a:pt x="629500" y="1581746"/>
                  <a:pt x="148548" y="1563933"/>
                  <a:pt x="39691" y="1415491"/>
                </a:cubicBezTo>
                <a:cubicBezTo>
                  <a:pt x="-69166" y="1267049"/>
                  <a:pt x="75318" y="766307"/>
                  <a:pt x="122819" y="536717"/>
                </a:cubicBezTo>
                <a:cubicBezTo>
                  <a:pt x="170320" y="307128"/>
                  <a:pt x="207926" y="113164"/>
                  <a:pt x="336575" y="37954"/>
                </a:cubicBezTo>
                <a:close/>
              </a:path>
            </a:pathLst>
          </a:cu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6D2D9884-E9A9-6A5B-FE55-4FA50ABE4716}"/>
                  </a:ext>
                </a:extLst>
              </p:cNvPr>
              <p:cNvSpPr txBox="1"/>
              <p:nvPr/>
            </p:nvSpPr>
            <p:spPr>
              <a:xfrm>
                <a:off x="10342695" y="4326121"/>
                <a:ext cx="1250983" cy="33855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rgbClr val="C00000"/>
                          </a:solidFill>
                          <a:latin typeface="Cambria Math" panose="02040503050406030204" pitchFamily="18" charset="0"/>
                        </a:rPr>
                        <m:t>𝑃𝑎𝑟𝑡𝑖𝑡𝑖𝑜𝑛</m:t>
                      </m:r>
                      <m:r>
                        <a:rPr lang="en-US" sz="1600" b="0" i="1" smtClean="0">
                          <a:solidFill>
                            <a:srgbClr val="C00000"/>
                          </a:solidFill>
                          <a:latin typeface="Cambria Math" panose="02040503050406030204" pitchFamily="18" charset="0"/>
                        </a:rPr>
                        <m:t> 2</m:t>
                      </m:r>
                    </m:oMath>
                  </m:oMathPara>
                </a14:m>
                <a:endParaRPr lang="en-US" sz="1600" dirty="0">
                  <a:solidFill>
                    <a:srgbClr val="C00000"/>
                  </a:solidFill>
                </a:endParaRPr>
              </a:p>
            </p:txBody>
          </p:sp>
        </mc:Choice>
        <mc:Fallback xmlns="">
          <p:sp>
            <p:nvSpPr>
              <p:cNvPr id="9" name="TextBox 8">
                <a:extLst>
                  <a:ext uri="{FF2B5EF4-FFF2-40B4-BE49-F238E27FC236}">
                    <a16:creationId xmlns:a16="http://schemas.microsoft.com/office/drawing/2014/main" id="{6D2D9884-E9A9-6A5B-FE55-4FA50ABE4716}"/>
                  </a:ext>
                </a:extLst>
              </p:cNvPr>
              <p:cNvSpPr txBox="1">
                <a:spLocks noRot="1" noChangeAspect="1" noMove="1" noResize="1" noEditPoints="1" noAdjustHandles="1" noChangeArrowheads="1" noChangeShapeType="1" noTextEdit="1"/>
              </p:cNvSpPr>
              <p:nvPr/>
            </p:nvSpPr>
            <p:spPr>
              <a:xfrm>
                <a:off x="10342695" y="4326121"/>
                <a:ext cx="1250983" cy="338554"/>
              </a:xfrm>
              <a:prstGeom prst="rect">
                <a:avLst/>
              </a:prstGeom>
              <a:blipFill>
                <a:blip r:embed="rId6"/>
                <a:stretch>
                  <a:fillRect b="-14286"/>
                </a:stretch>
              </a:blipFill>
            </p:spPr>
            <p:txBody>
              <a:bodyPr/>
              <a:lstStyle/>
              <a:p>
                <a:r>
                  <a:rPr lang="en-US">
                    <a:noFill/>
                  </a:rPr>
                  <a:t> </a:t>
                </a:r>
              </a:p>
            </p:txBody>
          </p:sp>
        </mc:Fallback>
      </mc:AlternateContent>
    </p:spTree>
    <p:extLst>
      <p:ext uri="{BB962C8B-B14F-4D97-AF65-F5344CB8AC3E}">
        <p14:creationId xmlns:p14="http://schemas.microsoft.com/office/powerpoint/2010/main" val="1991493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 to </a:t>
            </a:r>
            <a:r>
              <a:rPr lang="en-US" dirty="0" err="1">
                <a:latin typeface="Times New Roman" panose="02020603050405020304" pitchFamily="18" charset="0"/>
                <a:cs typeface="Times New Roman" panose="02020603050405020304" pitchFamily="18" charset="0"/>
              </a:rPr>
              <a:t>RepCut</a:t>
            </a:r>
            <a:r>
              <a:rPr lang="en-US" dirty="0">
                <a:latin typeface="Times New Roman" panose="02020603050405020304" pitchFamily="18" charset="0"/>
                <a:cs typeface="Times New Roman" panose="02020603050405020304" pitchFamily="18" charset="0"/>
              </a:rPr>
              <a:t> – Build “Cones”</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Start from sink nodes, traverse nodes within its ”cone”.</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5" name="Picture 4" descr="A diagram of a diagram of a triangle&#10;&#10;Description automatically generated">
            <a:extLst>
              <a:ext uri="{FF2B5EF4-FFF2-40B4-BE49-F238E27FC236}">
                <a16:creationId xmlns:a16="http://schemas.microsoft.com/office/drawing/2014/main" id="{F30AC4EF-34C0-6D6C-197A-6794DA2E6B91}"/>
              </a:ext>
            </a:extLst>
          </p:cNvPr>
          <p:cNvPicPr>
            <a:picLocks noChangeAspect="1"/>
          </p:cNvPicPr>
          <p:nvPr/>
        </p:nvPicPr>
        <p:blipFill>
          <a:blip r:embed="rId3"/>
          <a:stretch>
            <a:fillRect/>
          </a:stretch>
        </p:blipFill>
        <p:spPr>
          <a:xfrm>
            <a:off x="3543367" y="2405995"/>
            <a:ext cx="4724265" cy="3275289"/>
          </a:xfrm>
          <a:prstGeom prst="rect">
            <a:avLst/>
          </a:prstGeom>
        </p:spPr>
      </p:pic>
    </p:spTree>
    <p:extLst>
      <p:ext uri="{BB962C8B-B14F-4D97-AF65-F5344CB8AC3E}">
        <p14:creationId xmlns:p14="http://schemas.microsoft.com/office/powerpoint/2010/main" val="2345718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Coarsen the graph </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Cluster nodes according to ”cones”.</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B07E51D-530D-6A6F-FCD9-CFF4CBCDA692}"/>
              </a:ext>
            </a:extLst>
          </p:cNvPr>
          <p:cNvPicPr>
            <a:picLocks noChangeAspect="1"/>
          </p:cNvPicPr>
          <p:nvPr/>
        </p:nvPicPr>
        <p:blipFill>
          <a:blip r:embed="rId3"/>
          <a:stretch>
            <a:fillRect/>
          </a:stretch>
        </p:blipFill>
        <p:spPr>
          <a:xfrm>
            <a:off x="3007096" y="2405995"/>
            <a:ext cx="4730008" cy="3399986"/>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FB66B34-A64B-66F7-7321-F2E41EDFDA4E}"/>
                  </a:ext>
                </a:extLst>
              </p:cNvPr>
              <p:cNvSpPr txBox="1"/>
              <p:nvPr/>
            </p:nvSpPr>
            <p:spPr>
              <a:xfrm>
                <a:off x="3007096" y="4914933"/>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oMath>
                  </m:oMathPara>
                </a14:m>
                <a:endParaRPr lang="en-US" sz="2000" dirty="0">
                  <a:solidFill>
                    <a:srgbClr val="C00000"/>
                  </a:solidFill>
                </a:endParaRPr>
              </a:p>
            </p:txBody>
          </p:sp>
        </mc:Choice>
        <mc:Fallback xmlns="">
          <p:sp>
            <p:nvSpPr>
              <p:cNvPr id="6" name="TextBox 5">
                <a:extLst>
                  <a:ext uri="{FF2B5EF4-FFF2-40B4-BE49-F238E27FC236}">
                    <a16:creationId xmlns:a16="http://schemas.microsoft.com/office/drawing/2014/main" id="{FFB66B34-A64B-66F7-7321-F2E41EDFDA4E}"/>
                  </a:ext>
                </a:extLst>
              </p:cNvPr>
              <p:cNvSpPr txBox="1">
                <a:spLocks noRot="1" noChangeAspect="1" noMove="1" noResize="1" noEditPoints="1" noAdjustHandles="1" noChangeArrowheads="1" noChangeShapeType="1" noTextEdit="1"/>
              </p:cNvSpPr>
              <p:nvPr/>
            </p:nvSpPr>
            <p:spPr>
              <a:xfrm>
                <a:off x="3007096" y="4914933"/>
                <a:ext cx="352168" cy="307777"/>
              </a:xfrm>
              <a:prstGeom prst="rect">
                <a:avLst/>
              </a:prstGeom>
              <a:blipFill>
                <a:blip r:embed="rId4"/>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71AA339-F211-560B-5A52-2A7AC85ADEC8}"/>
                  </a:ext>
                </a:extLst>
              </p:cNvPr>
              <p:cNvSpPr txBox="1"/>
              <p:nvPr/>
            </p:nvSpPr>
            <p:spPr>
              <a:xfrm>
                <a:off x="3888545" y="4914934"/>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𝐵</m:t>
                      </m:r>
                    </m:oMath>
                  </m:oMathPara>
                </a14:m>
                <a:endParaRPr lang="en-US" sz="2000" dirty="0">
                  <a:solidFill>
                    <a:srgbClr val="C00000"/>
                  </a:solidFill>
                </a:endParaRPr>
              </a:p>
            </p:txBody>
          </p:sp>
        </mc:Choice>
        <mc:Fallback xmlns="">
          <p:sp>
            <p:nvSpPr>
              <p:cNvPr id="8" name="TextBox 7">
                <a:extLst>
                  <a:ext uri="{FF2B5EF4-FFF2-40B4-BE49-F238E27FC236}">
                    <a16:creationId xmlns:a16="http://schemas.microsoft.com/office/drawing/2014/main" id="{D71AA339-F211-560B-5A52-2A7AC85ADEC8}"/>
                  </a:ext>
                </a:extLst>
              </p:cNvPr>
              <p:cNvSpPr txBox="1">
                <a:spLocks noRot="1" noChangeAspect="1" noMove="1" noResize="1" noEditPoints="1" noAdjustHandles="1" noChangeArrowheads="1" noChangeShapeType="1" noTextEdit="1"/>
              </p:cNvSpPr>
              <p:nvPr/>
            </p:nvSpPr>
            <p:spPr>
              <a:xfrm>
                <a:off x="3888545" y="4914934"/>
                <a:ext cx="352168" cy="307777"/>
              </a:xfrm>
              <a:prstGeom prst="rect">
                <a:avLst/>
              </a:prstGeom>
              <a:blipFill>
                <a:blip r:embed="rId5"/>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C7C9EBEC-1FA4-EDBD-7BA5-70A943DE166C}"/>
                  </a:ext>
                </a:extLst>
              </p:cNvPr>
              <p:cNvSpPr txBox="1"/>
              <p:nvPr/>
            </p:nvSpPr>
            <p:spPr>
              <a:xfrm>
                <a:off x="4769994" y="4914934"/>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𝐶</m:t>
                      </m:r>
                    </m:oMath>
                  </m:oMathPara>
                </a14:m>
                <a:endParaRPr lang="en-US" sz="2000" dirty="0">
                  <a:solidFill>
                    <a:srgbClr val="C00000"/>
                  </a:solidFill>
                </a:endParaRPr>
              </a:p>
            </p:txBody>
          </p:sp>
        </mc:Choice>
        <mc:Fallback xmlns="">
          <p:sp>
            <p:nvSpPr>
              <p:cNvPr id="9" name="TextBox 8">
                <a:extLst>
                  <a:ext uri="{FF2B5EF4-FFF2-40B4-BE49-F238E27FC236}">
                    <a16:creationId xmlns:a16="http://schemas.microsoft.com/office/drawing/2014/main" id="{C7C9EBEC-1FA4-EDBD-7BA5-70A943DE166C}"/>
                  </a:ext>
                </a:extLst>
              </p:cNvPr>
              <p:cNvSpPr txBox="1">
                <a:spLocks noRot="1" noChangeAspect="1" noMove="1" noResize="1" noEditPoints="1" noAdjustHandles="1" noChangeArrowheads="1" noChangeShapeType="1" noTextEdit="1"/>
              </p:cNvSpPr>
              <p:nvPr/>
            </p:nvSpPr>
            <p:spPr>
              <a:xfrm>
                <a:off x="4769994" y="4914934"/>
                <a:ext cx="352168" cy="307777"/>
              </a:xfrm>
              <a:prstGeom prst="rect">
                <a:avLst/>
              </a:prstGeom>
              <a:blipFill>
                <a:blip r:embed="rId6"/>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536EAE26-E7B5-4277-874C-803DE7FCA341}"/>
                  </a:ext>
                </a:extLst>
              </p:cNvPr>
              <p:cNvSpPr txBox="1"/>
              <p:nvPr/>
            </p:nvSpPr>
            <p:spPr>
              <a:xfrm>
                <a:off x="5564659" y="4914933"/>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𝐷</m:t>
                      </m:r>
                    </m:oMath>
                  </m:oMathPara>
                </a14:m>
                <a:endParaRPr lang="en-US" sz="2000" dirty="0">
                  <a:solidFill>
                    <a:srgbClr val="C00000"/>
                  </a:solidFill>
                </a:endParaRPr>
              </a:p>
            </p:txBody>
          </p:sp>
        </mc:Choice>
        <mc:Fallback xmlns="">
          <p:sp>
            <p:nvSpPr>
              <p:cNvPr id="10" name="TextBox 9">
                <a:extLst>
                  <a:ext uri="{FF2B5EF4-FFF2-40B4-BE49-F238E27FC236}">
                    <a16:creationId xmlns:a16="http://schemas.microsoft.com/office/drawing/2014/main" id="{536EAE26-E7B5-4277-874C-803DE7FCA341}"/>
                  </a:ext>
                </a:extLst>
              </p:cNvPr>
              <p:cNvSpPr txBox="1">
                <a:spLocks noRot="1" noChangeAspect="1" noMove="1" noResize="1" noEditPoints="1" noAdjustHandles="1" noChangeArrowheads="1" noChangeShapeType="1" noTextEdit="1"/>
              </p:cNvSpPr>
              <p:nvPr/>
            </p:nvSpPr>
            <p:spPr>
              <a:xfrm>
                <a:off x="5564659" y="4914933"/>
                <a:ext cx="352168" cy="307777"/>
              </a:xfrm>
              <a:prstGeom prst="rect">
                <a:avLst/>
              </a:prstGeom>
              <a:blipFill>
                <a:blip r:embed="rId7"/>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2B11BA5-0B45-778B-75D5-4C77C92F0420}"/>
                  </a:ext>
                </a:extLst>
              </p:cNvPr>
              <p:cNvSpPr txBox="1"/>
              <p:nvPr/>
            </p:nvSpPr>
            <p:spPr>
              <a:xfrm>
                <a:off x="6382265" y="4914933"/>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𝐸</m:t>
                      </m:r>
                    </m:oMath>
                  </m:oMathPara>
                </a14:m>
                <a:endParaRPr lang="en-US" sz="2000" dirty="0">
                  <a:solidFill>
                    <a:srgbClr val="C00000"/>
                  </a:solidFill>
                </a:endParaRPr>
              </a:p>
            </p:txBody>
          </p:sp>
        </mc:Choice>
        <mc:Fallback xmlns="">
          <p:sp>
            <p:nvSpPr>
              <p:cNvPr id="11" name="TextBox 10">
                <a:extLst>
                  <a:ext uri="{FF2B5EF4-FFF2-40B4-BE49-F238E27FC236}">
                    <a16:creationId xmlns:a16="http://schemas.microsoft.com/office/drawing/2014/main" id="{E2B11BA5-0B45-778B-75D5-4C77C92F0420}"/>
                  </a:ext>
                </a:extLst>
              </p:cNvPr>
              <p:cNvSpPr txBox="1">
                <a:spLocks noRot="1" noChangeAspect="1" noMove="1" noResize="1" noEditPoints="1" noAdjustHandles="1" noChangeArrowheads="1" noChangeShapeType="1" noTextEdit="1"/>
              </p:cNvSpPr>
              <p:nvPr/>
            </p:nvSpPr>
            <p:spPr>
              <a:xfrm>
                <a:off x="6382265" y="4914933"/>
                <a:ext cx="352168" cy="307777"/>
              </a:xfrm>
              <a:prstGeom prst="rect">
                <a:avLst/>
              </a:prstGeom>
              <a:blipFill>
                <a:blip r:embed="rId8"/>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2BF69066-25C9-0B81-E221-028F604262A1}"/>
                  </a:ext>
                </a:extLst>
              </p:cNvPr>
              <p:cNvSpPr txBox="1"/>
              <p:nvPr/>
            </p:nvSpPr>
            <p:spPr>
              <a:xfrm>
                <a:off x="2780397" y="2652656"/>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r>
                        <m:rPr>
                          <m:sty m:val="p"/>
                        </m:rPr>
                        <a:rPr lang="en-US" sz="2000" b="0" i="0" smtClean="0">
                          <a:solidFill>
                            <a:srgbClr val="C00000"/>
                          </a:solidFill>
                          <a:latin typeface="Cambria Math" panose="02040503050406030204" pitchFamily="18" charset="0"/>
                        </a:rPr>
                        <m:t>B</m:t>
                      </m:r>
                    </m:oMath>
                  </m:oMathPara>
                </a14:m>
                <a:endParaRPr lang="en-US" sz="2000" dirty="0">
                  <a:solidFill>
                    <a:srgbClr val="C00000"/>
                  </a:solidFill>
                </a:endParaRPr>
              </a:p>
            </p:txBody>
          </p:sp>
        </mc:Choice>
        <mc:Fallback xmlns="">
          <p:sp>
            <p:nvSpPr>
              <p:cNvPr id="12" name="TextBox 11">
                <a:extLst>
                  <a:ext uri="{FF2B5EF4-FFF2-40B4-BE49-F238E27FC236}">
                    <a16:creationId xmlns:a16="http://schemas.microsoft.com/office/drawing/2014/main" id="{2BF69066-25C9-0B81-E221-028F604262A1}"/>
                  </a:ext>
                </a:extLst>
              </p:cNvPr>
              <p:cNvSpPr txBox="1">
                <a:spLocks noRot="1" noChangeAspect="1" noMove="1" noResize="1" noEditPoints="1" noAdjustHandles="1" noChangeArrowheads="1" noChangeShapeType="1" noTextEdit="1"/>
              </p:cNvSpPr>
              <p:nvPr/>
            </p:nvSpPr>
            <p:spPr>
              <a:xfrm>
                <a:off x="2780397" y="2652656"/>
                <a:ext cx="453397" cy="307777"/>
              </a:xfrm>
              <a:prstGeom prst="rect">
                <a:avLst/>
              </a:prstGeom>
              <a:blipFill>
                <a:blip r:embed="rId9"/>
                <a:stretch>
                  <a:fillRect l="-2703" r="-2703"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14751E3B-C5BC-FECC-393C-76E2CAB59A01}"/>
                  </a:ext>
                </a:extLst>
              </p:cNvPr>
              <p:cNvSpPr txBox="1"/>
              <p:nvPr/>
            </p:nvSpPr>
            <p:spPr>
              <a:xfrm>
                <a:off x="4064629" y="2196130"/>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r>
                        <m:rPr>
                          <m:sty m:val="p"/>
                        </m:rPr>
                        <a:rPr lang="en-US" sz="2000" b="0" i="0" smtClean="0">
                          <a:solidFill>
                            <a:srgbClr val="C00000"/>
                          </a:solidFill>
                          <a:latin typeface="Cambria Math" panose="02040503050406030204" pitchFamily="18" charset="0"/>
                        </a:rPr>
                        <m:t>BC</m:t>
                      </m:r>
                    </m:oMath>
                  </m:oMathPara>
                </a14:m>
                <a:endParaRPr lang="en-US" sz="2000" dirty="0">
                  <a:solidFill>
                    <a:srgbClr val="C00000"/>
                  </a:solidFill>
                </a:endParaRPr>
              </a:p>
            </p:txBody>
          </p:sp>
        </mc:Choice>
        <mc:Fallback xmlns="">
          <p:sp>
            <p:nvSpPr>
              <p:cNvPr id="13" name="TextBox 12">
                <a:extLst>
                  <a:ext uri="{FF2B5EF4-FFF2-40B4-BE49-F238E27FC236}">
                    <a16:creationId xmlns:a16="http://schemas.microsoft.com/office/drawing/2014/main" id="{14751E3B-C5BC-FECC-393C-76E2CAB59A01}"/>
                  </a:ext>
                </a:extLst>
              </p:cNvPr>
              <p:cNvSpPr txBox="1">
                <a:spLocks noRot="1" noChangeAspect="1" noMove="1" noResize="1" noEditPoints="1" noAdjustHandles="1" noChangeArrowheads="1" noChangeShapeType="1" noTextEdit="1"/>
              </p:cNvSpPr>
              <p:nvPr/>
            </p:nvSpPr>
            <p:spPr>
              <a:xfrm>
                <a:off x="4064629" y="2196130"/>
                <a:ext cx="453397" cy="307777"/>
              </a:xfrm>
              <a:prstGeom prst="rect">
                <a:avLst/>
              </a:prstGeom>
              <a:blipFill>
                <a:blip r:embed="rId10"/>
                <a:stretch>
                  <a:fillRect l="-19444" r="-19444"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3F73D679-A568-3BED-8C27-A170ED874F76}"/>
                  </a:ext>
                </a:extLst>
              </p:cNvPr>
              <p:cNvSpPr txBox="1"/>
              <p:nvPr/>
            </p:nvSpPr>
            <p:spPr>
              <a:xfrm>
                <a:off x="4804892" y="2295407"/>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BC</m:t>
                      </m:r>
                    </m:oMath>
                  </m:oMathPara>
                </a14:m>
                <a:endParaRPr lang="en-US" sz="2000" dirty="0">
                  <a:solidFill>
                    <a:srgbClr val="C00000"/>
                  </a:solidFill>
                </a:endParaRPr>
              </a:p>
            </p:txBody>
          </p:sp>
        </mc:Choice>
        <mc:Fallback xmlns="">
          <p:sp>
            <p:nvSpPr>
              <p:cNvPr id="14" name="TextBox 13">
                <a:extLst>
                  <a:ext uri="{FF2B5EF4-FFF2-40B4-BE49-F238E27FC236}">
                    <a16:creationId xmlns:a16="http://schemas.microsoft.com/office/drawing/2014/main" id="{3F73D679-A568-3BED-8C27-A170ED874F76}"/>
                  </a:ext>
                </a:extLst>
              </p:cNvPr>
              <p:cNvSpPr txBox="1">
                <a:spLocks noRot="1" noChangeAspect="1" noMove="1" noResize="1" noEditPoints="1" noAdjustHandles="1" noChangeArrowheads="1" noChangeShapeType="1" noTextEdit="1"/>
              </p:cNvSpPr>
              <p:nvPr/>
            </p:nvSpPr>
            <p:spPr>
              <a:xfrm>
                <a:off x="4804892" y="2295407"/>
                <a:ext cx="453397" cy="307777"/>
              </a:xfrm>
              <a:prstGeom prst="rect">
                <a:avLst/>
              </a:prstGeom>
              <a:blipFill>
                <a:blip r:embed="rId11"/>
                <a:stretch>
                  <a:fillRect l="-2703"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F6EF3BB3-51CD-22AE-CC4D-2208E4268815}"/>
                  </a:ext>
                </a:extLst>
              </p:cNvPr>
              <p:cNvSpPr txBox="1"/>
              <p:nvPr/>
            </p:nvSpPr>
            <p:spPr>
              <a:xfrm>
                <a:off x="6228238" y="2196129"/>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CDE</m:t>
                      </m:r>
                    </m:oMath>
                  </m:oMathPara>
                </a14:m>
                <a:endParaRPr lang="en-US" sz="2000" dirty="0">
                  <a:solidFill>
                    <a:srgbClr val="C00000"/>
                  </a:solidFill>
                </a:endParaRPr>
              </a:p>
            </p:txBody>
          </p:sp>
        </mc:Choice>
        <mc:Fallback xmlns="">
          <p:sp>
            <p:nvSpPr>
              <p:cNvPr id="15" name="TextBox 14">
                <a:extLst>
                  <a:ext uri="{FF2B5EF4-FFF2-40B4-BE49-F238E27FC236}">
                    <a16:creationId xmlns:a16="http://schemas.microsoft.com/office/drawing/2014/main" id="{F6EF3BB3-51CD-22AE-CC4D-2208E4268815}"/>
                  </a:ext>
                </a:extLst>
              </p:cNvPr>
              <p:cNvSpPr txBox="1">
                <a:spLocks noRot="1" noChangeAspect="1" noMove="1" noResize="1" noEditPoints="1" noAdjustHandles="1" noChangeArrowheads="1" noChangeShapeType="1" noTextEdit="1"/>
              </p:cNvSpPr>
              <p:nvPr/>
            </p:nvSpPr>
            <p:spPr>
              <a:xfrm>
                <a:off x="6228238" y="2196129"/>
                <a:ext cx="453397" cy="307777"/>
              </a:xfrm>
              <a:prstGeom prst="rect">
                <a:avLst/>
              </a:prstGeom>
              <a:blipFill>
                <a:blip r:embed="rId12"/>
                <a:stretch>
                  <a:fillRect l="-18919" r="-18919"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8DCBBAF5-496D-779C-48C5-34C75702C0A3}"/>
                  </a:ext>
                </a:extLst>
              </p:cNvPr>
              <p:cNvSpPr txBox="1"/>
              <p:nvPr/>
            </p:nvSpPr>
            <p:spPr>
              <a:xfrm>
                <a:off x="7056085" y="2344879"/>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E</m:t>
                      </m:r>
                    </m:oMath>
                  </m:oMathPara>
                </a14:m>
                <a:endParaRPr lang="en-US" sz="2000" dirty="0">
                  <a:solidFill>
                    <a:srgbClr val="C00000"/>
                  </a:solidFill>
                </a:endParaRPr>
              </a:p>
            </p:txBody>
          </p:sp>
        </mc:Choice>
        <mc:Fallback xmlns="">
          <p:sp>
            <p:nvSpPr>
              <p:cNvPr id="16" name="TextBox 15">
                <a:extLst>
                  <a:ext uri="{FF2B5EF4-FFF2-40B4-BE49-F238E27FC236}">
                    <a16:creationId xmlns:a16="http://schemas.microsoft.com/office/drawing/2014/main" id="{8DCBBAF5-496D-779C-48C5-34C75702C0A3}"/>
                  </a:ext>
                </a:extLst>
              </p:cNvPr>
              <p:cNvSpPr txBox="1">
                <a:spLocks noRot="1" noChangeAspect="1" noMove="1" noResize="1" noEditPoints="1" noAdjustHandles="1" noChangeArrowheads="1" noChangeShapeType="1" noTextEdit="1"/>
              </p:cNvSpPr>
              <p:nvPr/>
            </p:nvSpPr>
            <p:spPr>
              <a:xfrm>
                <a:off x="7056085" y="2344879"/>
                <a:ext cx="453397" cy="307777"/>
              </a:xfrm>
              <a:prstGeom prst="rect">
                <a:avLst/>
              </a:prstGeom>
              <a:blipFill>
                <a:blip r:embed="rId13"/>
                <a:stretch>
                  <a:fillRect b="-8000"/>
                </a:stretch>
              </a:blipFill>
            </p:spPr>
            <p:txBody>
              <a:bodyPr/>
              <a:lstStyle/>
              <a:p>
                <a:r>
                  <a:rPr lang="en-US">
                    <a:noFill/>
                  </a:rPr>
                  <a:t> </a:t>
                </a:r>
              </a:p>
            </p:txBody>
          </p:sp>
        </mc:Fallback>
      </mc:AlternateContent>
      <p:sp>
        <p:nvSpPr>
          <p:cNvPr id="5" name="Rectangle 4">
            <a:extLst>
              <a:ext uri="{FF2B5EF4-FFF2-40B4-BE49-F238E27FC236}">
                <a16:creationId xmlns:a16="http://schemas.microsoft.com/office/drawing/2014/main" id="{3F81AC8A-F0A6-5008-A8CD-E4FCC0A6EB8F}"/>
              </a:ext>
            </a:extLst>
          </p:cNvPr>
          <p:cNvSpPr/>
          <p:nvPr/>
        </p:nvSpPr>
        <p:spPr>
          <a:xfrm>
            <a:off x="3233794" y="2603184"/>
            <a:ext cx="601149" cy="548836"/>
          </a:xfrm>
          <a:prstGeom prst="rect">
            <a:avLst/>
          </a:prstGeom>
          <a:solidFill>
            <a:schemeClr val="bg2">
              <a:lumMod val="50000"/>
              <a:alpha val="60000"/>
            </a:schemeClr>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E6CE9D9-6A84-E610-743F-161D96C85817}"/>
              </a:ext>
            </a:extLst>
          </p:cNvPr>
          <p:cNvSpPr/>
          <p:nvPr/>
        </p:nvSpPr>
        <p:spPr>
          <a:xfrm>
            <a:off x="3764054" y="3508196"/>
            <a:ext cx="601149" cy="548836"/>
          </a:xfrm>
          <a:prstGeom prst="rect">
            <a:avLst/>
          </a:prstGeom>
          <a:solidFill>
            <a:schemeClr val="bg2">
              <a:lumMod val="50000"/>
              <a:alpha val="60000"/>
            </a:schemeClr>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4799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Coarsen the graph </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Cluster nodes according to ”cones”.</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B07E51D-530D-6A6F-FCD9-CFF4CBCDA692}"/>
              </a:ext>
            </a:extLst>
          </p:cNvPr>
          <p:cNvPicPr>
            <a:picLocks noChangeAspect="1"/>
          </p:cNvPicPr>
          <p:nvPr/>
        </p:nvPicPr>
        <p:blipFill>
          <a:blip r:embed="rId3"/>
          <a:stretch>
            <a:fillRect/>
          </a:stretch>
        </p:blipFill>
        <p:spPr>
          <a:xfrm>
            <a:off x="3007096" y="2405995"/>
            <a:ext cx="4730008" cy="3399986"/>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FB66B34-A64B-66F7-7321-F2E41EDFDA4E}"/>
                  </a:ext>
                </a:extLst>
              </p:cNvPr>
              <p:cNvSpPr txBox="1"/>
              <p:nvPr/>
            </p:nvSpPr>
            <p:spPr>
              <a:xfrm>
                <a:off x="3007096" y="4914933"/>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oMath>
                  </m:oMathPara>
                </a14:m>
                <a:endParaRPr lang="en-US" sz="2000" dirty="0">
                  <a:solidFill>
                    <a:srgbClr val="C00000"/>
                  </a:solidFill>
                </a:endParaRPr>
              </a:p>
            </p:txBody>
          </p:sp>
        </mc:Choice>
        <mc:Fallback xmlns="">
          <p:sp>
            <p:nvSpPr>
              <p:cNvPr id="6" name="TextBox 5">
                <a:extLst>
                  <a:ext uri="{FF2B5EF4-FFF2-40B4-BE49-F238E27FC236}">
                    <a16:creationId xmlns:a16="http://schemas.microsoft.com/office/drawing/2014/main" id="{FFB66B34-A64B-66F7-7321-F2E41EDFDA4E}"/>
                  </a:ext>
                </a:extLst>
              </p:cNvPr>
              <p:cNvSpPr txBox="1">
                <a:spLocks noRot="1" noChangeAspect="1" noMove="1" noResize="1" noEditPoints="1" noAdjustHandles="1" noChangeArrowheads="1" noChangeShapeType="1" noTextEdit="1"/>
              </p:cNvSpPr>
              <p:nvPr/>
            </p:nvSpPr>
            <p:spPr>
              <a:xfrm>
                <a:off x="3007096" y="4914933"/>
                <a:ext cx="352168" cy="307777"/>
              </a:xfrm>
              <a:prstGeom prst="rect">
                <a:avLst/>
              </a:prstGeom>
              <a:blipFill>
                <a:blip r:embed="rId4"/>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71AA339-F211-560B-5A52-2A7AC85ADEC8}"/>
                  </a:ext>
                </a:extLst>
              </p:cNvPr>
              <p:cNvSpPr txBox="1"/>
              <p:nvPr/>
            </p:nvSpPr>
            <p:spPr>
              <a:xfrm>
                <a:off x="3888545" y="4914934"/>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𝐵</m:t>
                      </m:r>
                    </m:oMath>
                  </m:oMathPara>
                </a14:m>
                <a:endParaRPr lang="en-US" sz="2000" dirty="0">
                  <a:solidFill>
                    <a:srgbClr val="C00000"/>
                  </a:solidFill>
                </a:endParaRPr>
              </a:p>
            </p:txBody>
          </p:sp>
        </mc:Choice>
        <mc:Fallback xmlns="">
          <p:sp>
            <p:nvSpPr>
              <p:cNvPr id="8" name="TextBox 7">
                <a:extLst>
                  <a:ext uri="{FF2B5EF4-FFF2-40B4-BE49-F238E27FC236}">
                    <a16:creationId xmlns:a16="http://schemas.microsoft.com/office/drawing/2014/main" id="{D71AA339-F211-560B-5A52-2A7AC85ADEC8}"/>
                  </a:ext>
                </a:extLst>
              </p:cNvPr>
              <p:cNvSpPr txBox="1">
                <a:spLocks noRot="1" noChangeAspect="1" noMove="1" noResize="1" noEditPoints="1" noAdjustHandles="1" noChangeArrowheads="1" noChangeShapeType="1" noTextEdit="1"/>
              </p:cNvSpPr>
              <p:nvPr/>
            </p:nvSpPr>
            <p:spPr>
              <a:xfrm>
                <a:off x="3888545" y="4914934"/>
                <a:ext cx="352168" cy="307777"/>
              </a:xfrm>
              <a:prstGeom prst="rect">
                <a:avLst/>
              </a:prstGeom>
              <a:blipFill>
                <a:blip r:embed="rId5"/>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C7C9EBEC-1FA4-EDBD-7BA5-70A943DE166C}"/>
                  </a:ext>
                </a:extLst>
              </p:cNvPr>
              <p:cNvSpPr txBox="1"/>
              <p:nvPr/>
            </p:nvSpPr>
            <p:spPr>
              <a:xfrm>
                <a:off x="4769994" y="4914934"/>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𝐶</m:t>
                      </m:r>
                    </m:oMath>
                  </m:oMathPara>
                </a14:m>
                <a:endParaRPr lang="en-US" sz="2000" dirty="0">
                  <a:solidFill>
                    <a:srgbClr val="C00000"/>
                  </a:solidFill>
                </a:endParaRPr>
              </a:p>
            </p:txBody>
          </p:sp>
        </mc:Choice>
        <mc:Fallback xmlns="">
          <p:sp>
            <p:nvSpPr>
              <p:cNvPr id="9" name="TextBox 8">
                <a:extLst>
                  <a:ext uri="{FF2B5EF4-FFF2-40B4-BE49-F238E27FC236}">
                    <a16:creationId xmlns:a16="http://schemas.microsoft.com/office/drawing/2014/main" id="{C7C9EBEC-1FA4-EDBD-7BA5-70A943DE166C}"/>
                  </a:ext>
                </a:extLst>
              </p:cNvPr>
              <p:cNvSpPr txBox="1">
                <a:spLocks noRot="1" noChangeAspect="1" noMove="1" noResize="1" noEditPoints="1" noAdjustHandles="1" noChangeArrowheads="1" noChangeShapeType="1" noTextEdit="1"/>
              </p:cNvSpPr>
              <p:nvPr/>
            </p:nvSpPr>
            <p:spPr>
              <a:xfrm>
                <a:off x="4769994" y="4914934"/>
                <a:ext cx="352168" cy="307777"/>
              </a:xfrm>
              <a:prstGeom prst="rect">
                <a:avLst/>
              </a:prstGeom>
              <a:blipFill>
                <a:blip r:embed="rId6"/>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536EAE26-E7B5-4277-874C-803DE7FCA341}"/>
                  </a:ext>
                </a:extLst>
              </p:cNvPr>
              <p:cNvSpPr txBox="1"/>
              <p:nvPr/>
            </p:nvSpPr>
            <p:spPr>
              <a:xfrm>
                <a:off x="5564659" y="4914933"/>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𝐷</m:t>
                      </m:r>
                    </m:oMath>
                  </m:oMathPara>
                </a14:m>
                <a:endParaRPr lang="en-US" sz="2000" dirty="0">
                  <a:solidFill>
                    <a:srgbClr val="C00000"/>
                  </a:solidFill>
                </a:endParaRPr>
              </a:p>
            </p:txBody>
          </p:sp>
        </mc:Choice>
        <mc:Fallback xmlns="">
          <p:sp>
            <p:nvSpPr>
              <p:cNvPr id="10" name="TextBox 9">
                <a:extLst>
                  <a:ext uri="{FF2B5EF4-FFF2-40B4-BE49-F238E27FC236}">
                    <a16:creationId xmlns:a16="http://schemas.microsoft.com/office/drawing/2014/main" id="{536EAE26-E7B5-4277-874C-803DE7FCA341}"/>
                  </a:ext>
                </a:extLst>
              </p:cNvPr>
              <p:cNvSpPr txBox="1">
                <a:spLocks noRot="1" noChangeAspect="1" noMove="1" noResize="1" noEditPoints="1" noAdjustHandles="1" noChangeArrowheads="1" noChangeShapeType="1" noTextEdit="1"/>
              </p:cNvSpPr>
              <p:nvPr/>
            </p:nvSpPr>
            <p:spPr>
              <a:xfrm>
                <a:off x="5564659" y="4914933"/>
                <a:ext cx="352168" cy="307777"/>
              </a:xfrm>
              <a:prstGeom prst="rect">
                <a:avLst/>
              </a:prstGeom>
              <a:blipFill>
                <a:blip r:embed="rId7"/>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2B11BA5-0B45-778B-75D5-4C77C92F0420}"/>
                  </a:ext>
                </a:extLst>
              </p:cNvPr>
              <p:cNvSpPr txBox="1"/>
              <p:nvPr/>
            </p:nvSpPr>
            <p:spPr>
              <a:xfrm>
                <a:off x="6382265" y="4914933"/>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𝐸</m:t>
                      </m:r>
                    </m:oMath>
                  </m:oMathPara>
                </a14:m>
                <a:endParaRPr lang="en-US" sz="2000" dirty="0">
                  <a:solidFill>
                    <a:srgbClr val="C00000"/>
                  </a:solidFill>
                </a:endParaRPr>
              </a:p>
            </p:txBody>
          </p:sp>
        </mc:Choice>
        <mc:Fallback xmlns="">
          <p:sp>
            <p:nvSpPr>
              <p:cNvPr id="11" name="TextBox 10">
                <a:extLst>
                  <a:ext uri="{FF2B5EF4-FFF2-40B4-BE49-F238E27FC236}">
                    <a16:creationId xmlns:a16="http://schemas.microsoft.com/office/drawing/2014/main" id="{E2B11BA5-0B45-778B-75D5-4C77C92F0420}"/>
                  </a:ext>
                </a:extLst>
              </p:cNvPr>
              <p:cNvSpPr txBox="1">
                <a:spLocks noRot="1" noChangeAspect="1" noMove="1" noResize="1" noEditPoints="1" noAdjustHandles="1" noChangeArrowheads="1" noChangeShapeType="1" noTextEdit="1"/>
              </p:cNvSpPr>
              <p:nvPr/>
            </p:nvSpPr>
            <p:spPr>
              <a:xfrm>
                <a:off x="6382265" y="4914933"/>
                <a:ext cx="352168" cy="307777"/>
              </a:xfrm>
              <a:prstGeom prst="rect">
                <a:avLst/>
              </a:prstGeom>
              <a:blipFill>
                <a:blip r:embed="rId8"/>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2BF69066-25C9-0B81-E221-028F604262A1}"/>
                  </a:ext>
                </a:extLst>
              </p:cNvPr>
              <p:cNvSpPr txBox="1"/>
              <p:nvPr/>
            </p:nvSpPr>
            <p:spPr>
              <a:xfrm>
                <a:off x="2780397" y="2652656"/>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r>
                        <m:rPr>
                          <m:sty m:val="p"/>
                        </m:rPr>
                        <a:rPr lang="en-US" sz="2000" b="0" i="0" smtClean="0">
                          <a:solidFill>
                            <a:srgbClr val="C00000"/>
                          </a:solidFill>
                          <a:latin typeface="Cambria Math" panose="02040503050406030204" pitchFamily="18" charset="0"/>
                        </a:rPr>
                        <m:t>B</m:t>
                      </m:r>
                    </m:oMath>
                  </m:oMathPara>
                </a14:m>
                <a:endParaRPr lang="en-US" sz="2000" dirty="0">
                  <a:solidFill>
                    <a:srgbClr val="C00000"/>
                  </a:solidFill>
                </a:endParaRPr>
              </a:p>
            </p:txBody>
          </p:sp>
        </mc:Choice>
        <mc:Fallback xmlns="">
          <p:sp>
            <p:nvSpPr>
              <p:cNvPr id="12" name="TextBox 11">
                <a:extLst>
                  <a:ext uri="{FF2B5EF4-FFF2-40B4-BE49-F238E27FC236}">
                    <a16:creationId xmlns:a16="http://schemas.microsoft.com/office/drawing/2014/main" id="{2BF69066-25C9-0B81-E221-028F604262A1}"/>
                  </a:ext>
                </a:extLst>
              </p:cNvPr>
              <p:cNvSpPr txBox="1">
                <a:spLocks noRot="1" noChangeAspect="1" noMove="1" noResize="1" noEditPoints="1" noAdjustHandles="1" noChangeArrowheads="1" noChangeShapeType="1" noTextEdit="1"/>
              </p:cNvSpPr>
              <p:nvPr/>
            </p:nvSpPr>
            <p:spPr>
              <a:xfrm>
                <a:off x="2780397" y="2652656"/>
                <a:ext cx="453397" cy="307777"/>
              </a:xfrm>
              <a:prstGeom prst="rect">
                <a:avLst/>
              </a:prstGeom>
              <a:blipFill>
                <a:blip r:embed="rId9"/>
                <a:stretch>
                  <a:fillRect l="-2703" r="-2703"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14751E3B-C5BC-FECC-393C-76E2CAB59A01}"/>
                  </a:ext>
                </a:extLst>
              </p:cNvPr>
              <p:cNvSpPr txBox="1"/>
              <p:nvPr/>
            </p:nvSpPr>
            <p:spPr>
              <a:xfrm>
                <a:off x="4064629" y="2196130"/>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r>
                        <m:rPr>
                          <m:sty m:val="p"/>
                        </m:rPr>
                        <a:rPr lang="en-US" sz="2000" b="0" i="0" smtClean="0">
                          <a:solidFill>
                            <a:srgbClr val="C00000"/>
                          </a:solidFill>
                          <a:latin typeface="Cambria Math" panose="02040503050406030204" pitchFamily="18" charset="0"/>
                        </a:rPr>
                        <m:t>BC</m:t>
                      </m:r>
                    </m:oMath>
                  </m:oMathPara>
                </a14:m>
                <a:endParaRPr lang="en-US" sz="2000" dirty="0">
                  <a:solidFill>
                    <a:srgbClr val="C00000"/>
                  </a:solidFill>
                </a:endParaRPr>
              </a:p>
            </p:txBody>
          </p:sp>
        </mc:Choice>
        <mc:Fallback xmlns="">
          <p:sp>
            <p:nvSpPr>
              <p:cNvPr id="13" name="TextBox 12">
                <a:extLst>
                  <a:ext uri="{FF2B5EF4-FFF2-40B4-BE49-F238E27FC236}">
                    <a16:creationId xmlns:a16="http://schemas.microsoft.com/office/drawing/2014/main" id="{14751E3B-C5BC-FECC-393C-76E2CAB59A01}"/>
                  </a:ext>
                </a:extLst>
              </p:cNvPr>
              <p:cNvSpPr txBox="1">
                <a:spLocks noRot="1" noChangeAspect="1" noMove="1" noResize="1" noEditPoints="1" noAdjustHandles="1" noChangeArrowheads="1" noChangeShapeType="1" noTextEdit="1"/>
              </p:cNvSpPr>
              <p:nvPr/>
            </p:nvSpPr>
            <p:spPr>
              <a:xfrm>
                <a:off x="4064629" y="2196130"/>
                <a:ext cx="453397" cy="307777"/>
              </a:xfrm>
              <a:prstGeom prst="rect">
                <a:avLst/>
              </a:prstGeom>
              <a:blipFill>
                <a:blip r:embed="rId10"/>
                <a:stretch>
                  <a:fillRect l="-19444" r="-19444"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3F73D679-A568-3BED-8C27-A170ED874F76}"/>
                  </a:ext>
                </a:extLst>
              </p:cNvPr>
              <p:cNvSpPr txBox="1"/>
              <p:nvPr/>
            </p:nvSpPr>
            <p:spPr>
              <a:xfrm>
                <a:off x="4804892" y="2295407"/>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BC</m:t>
                      </m:r>
                    </m:oMath>
                  </m:oMathPara>
                </a14:m>
                <a:endParaRPr lang="en-US" sz="2000" dirty="0">
                  <a:solidFill>
                    <a:srgbClr val="C00000"/>
                  </a:solidFill>
                </a:endParaRPr>
              </a:p>
            </p:txBody>
          </p:sp>
        </mc:Choice>
        <mc:Fallback xmlns="">
          <p:sp>
            <p:nvSpPr>
              <p:cNvPr id="14" name="TextBox 13">
                <a:extLst>
                  <a:ext uri="{FF2B5EF4-FFF2-40B4-BE49-F238E27FC236}">
                    <a16:creationId xmlns:a16="http://schemas.microsoft.com/office/drawing/2014/main" id="{3F73D679-A568-3BED-8C27-A170ED874F76}"/>
                  </a:ext>
                </a:extLst>
              </p:cNvPr>
              <p:cNvSpPr txBox="1">
                <a:spLocks noRot="1" noChangeAspect="1" noMove="1" noResize="1" noEditPoints="1" noAdjustHandles="1" noChangeArrowheads="1" noChangeShapeType="1" noTextEdit="1"/>
              </p:cNvSpPr>
              <p:nvPr/>
            </p:nvSpPr>
            <p:spPr>
              <a:xfrm>
                <a:off x="4804892" y="2295407"/>
                <a:ext cx="453397" cy="307777"/>
              </a:xfrm>
              <a:prstGeom prst="rect">
                <a:avLst/>
              </a:prstGeom>
              <a:blipFill>
                <a:blip r:embed="rId11"/>
                <a:stretch>
                  <a:fillRect l="-2703"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F6EF3BB3-51CD-22AE-CC4D-2208E4268815}"/>
                  </a:ext>
                </a:extLst>
              </p:cNvPr>
              <p:cNvSpPr txBox="1"/>
              <p:nvPr/>
            </p:nvSpPr>
            <p:spPr>
              <a:xfrm>
                <a:off x="6228238" y="2196129"/>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CDE</m:t>
                      </m:r>
                    </m:oMath>
                  </m:oMathPara>
                </a14:m>
                <a:endParaRPr lang="en-US" sz="2000" dirty="0">
                  <a:solidFill>
                    <a:srgbClr val="C00000"/>
                  </a:solidFill>
                </a:endParaRPr>
              </a:p>
            </p:txBody>
          </p:sp>
        </mc:Choice>
        <mc:Fallback xmlns="">
          <p:sp>
            <p:nvSpPr>
              <p:cNvPr id="15" name="TextBox 14">
                <a:extLst>
                  <a:ext uri="{FF2B5EF4-FFF2-40B4-BE49-F238E27FC236}">
                    <a16:creationId xmlns:a16="http://schemas.microsoft.com/office/drawing/2014/main" id="{F6EF3BB3-51CD-22AE-CC4D-2208E4268815}"/>
                  </a:ext>
                </a:extLst>
              </p:cNvPr>
              <p:cNvSpPr txBox="1">
                <a:spLocks noRot="1" noChangeAspect="1" noMove="1" noResize="1" noEditPoints="1" noAdjustHandles="1" noChangeArrowheads="1" noChangeShapeType="1" noTextEdit="1"/>
              </p:cNvSpPr>
              <p:nvPr/>
            </p:nvSpPr>
            <p:spPr>
              <a:xfrm>
                <a:off x="6228238" y="2196129"/>
                <a:ext cx="453397" cy="307777"/>
              </a:xfrm>
              <a:prstGeom prst="rect">
                <a:avLst/>
              </a:prstGeom>
              <a:blipFill>
                <a:blip r:embed="rId12"/>
                <a:stretch>
                  <a:fillRect l="-18919" r="-18919"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8DCBBAF5-496D-779C-48C5-34C75702C0A3}"/>
                  </a:ext>
                </a:extLst>
              </p:cNvPr>
              <p:cNvSpPr txBox="1"/>
              <p:nvPr/>
            </p:nvSpPr>
            <p:spPr>
              <a:xfrm>
                <a:off x="7056085" y="2344879"/>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E</m:t>
                      </m:r>
                    </m:oMath>
                  </m:oMathPara>
                </a14:m>
                <a:endParaRPr lang="en-US" sz="2000" dirty="0">
                  <a:solidFill>
                    <a:srgbClr val="C00000"/>
                  </a:solidFill>
                </a:endParaRPr>
              </a:p>
            </p:txBody>
          </p:sp>
        </mc:Choice>
        <mc:Fallback xmlns="">
          <p:sp>
            <p:nvSpPr>
              <p:cNvPr id="16" name="TextBox 15">
                <a:extLst>
                  <a:ext uri="{FF2B5EF4-FFF2-40B4-BE49-F238E27FC236}">
                    <a16:creationId xmlns:a16="http://schemas.microsoft.com/office/drawing/2014/main" id="{8DCBBAF5-496D-779C-48C5-34C75702C0A3}"/>
                  </a:ext>
                </a:extLst>
              </p:cNvPr>
              <p:cNvSpPr txBox="1">
                <a:spLocks noRot="1" noChangeAspect="1" noMove="1" noResize="1" noEditPoints="1" noAdjustHandles="1" noChangeArrowheads="1" noChangeShapeType="1" noTextEdit="1"/>
              </p:cNvSpPr>
              <p:nvPr/>
            </p:nvSpPr>
            <p:spPr>
              <a:xfrm>
                <a:off x="7056085" y="2344879"/>
                <a:ext cx="453397" cy="307777"/>
              </a:xfrm>
              <a:prstGeom prst="rect">
                <a:avLst/>
              </a:prstGeom>
              <a:blipFill>
                <a:blip r:embed="rId13"/>
                <a:stretch>
                  <a:fillRect b="-8000"/>
                </a:stretch>
              </a:blipFill>
            </p:spPr>
            <p:txBody>
              <a:bodyPr/>
              <a:lstStyle/>
              <a:p>
                <a:r>
                  <a:rPr lang="en-US">
                    <a:noFill/>
                  </a:rPr>
                  <a:t> </a:t>
                </a:r>
              </a:p>
            </p:txBody>
          </p:sp>
        </mc:Fallback>
      </mc:AlternateContent>
      <p:sp>
        <p:nvSpPr>
          <p:cNvPr id="5" name="Rectangle 4">
            <a:extLst>
              <a:ext uri="{FF2B5EF4-FFF2-40B4-BE49-F238E27FC236}">
                <a16:creationId xmlns:a16="http://schemas.microsoft.com/office/drawing/2014/main" id="{3F81AC8A-F0A6-5008-A8CD-E4FCC0A6EB8F}"/>
              </a:ext>
            </a:extLst>
          </p:cNvPr>
          <p:cNvSpPr/>
          <p:nvPr/>
        </p:nvSpPr>
        <p:spPr>
          <a:xfrm>
            <a:off x="4657140" y="2623221"/>
            <a:ext cx="601149" cy="548836"/>
          </a:xfrm>
          <a:prstGeom prst="rect">
            <a:avLst/>
          </a:prstGeom>
          <a:solidFill>
            <a:schemeClr val="bg2">
              <a:lumMod val="50000"/>
              <a:alpha val="60000"/>
            </a:schemeClr>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E6CE9D9-6A84-E610-743F-161D96C85817}"/>
              </a:ext>
            </a:extLst>
          </p:cNvPr>
          <p:cNvSpPr/>
          <p:nvPr/>
        </p:nvSpPr>
        <p:spPr>
          <a:xfrm>
            <a:off x="4521013" y="3523855"/>
            <a:ext cx="601149" cy="548836"/>
          </a:xfrm>
          <a:prstGeom prst="rect">
            <a:avLst/>
          </a:prstGeom>
          <a:solidFill>
            <a:schemeClr val="bg2">
              <a:lumMod val="50000"/>
              <a:alpha val="60000"/>
            </a:schemeClr>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90875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Coarsen the graph </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Cluster nodes according to ”cones”.</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B07E51D-530D-6A6F-FCD9-CFF4CBCDA692}"/>
              </a:ext>
            </a:extLst>
          </p:cNvPr>
          <p:cNvPicPr>
            <a:picLocks noChangeAspect="1"/>
          </p:cNvPicPr>
          <p:nvPr/>
        </p:nvPicPr>
        <p:blipFill>
          <a:blip r:embed="rId3"/>
          <a:stretch>
            <a:fillRect/>
          </a:stretch>
        </p:blipFill>
        <p:spPr>
          <a:xfrm>
            <a:off x="3007096" y="2405995"/>
            <a:ext cx="4730008" cy="3399986"/>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FB66B34-A64B-66F7-7321-F2E41EDFDA4E}"/>
                  </a:ext>
                </a:extLst>
              </p:cNvPr>
              <p:cNvSpPr txBox="1"/>
              <p:nvPr/>
            </p:nvSpPr>
            <p:spPr>
              <a:xfrm>
                <a:off x="3007096" y="4914933"/>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oMath>
                  </m:oMathPara>
                </a14:m>
                <a:endParaRPr lang="en-US" sz="2000" dirty="0">
                  <a:solidFill>
                    <a:srgbClr val="C00000"/>
                  </a:solidFill>
                </a:endParaRPr>
              </a:p>
            </p:txBody>
          </p:sp>
        </mc:Choice>
        <mc:Fallback xmlns="">
          <p:sp>
            <p:nvSpPr>
              <p:cNvPr id="6" name="TextBox 5">
                <a:extLst>
                  <a:ext uri="{FF2B5EF4-FFF2-40B4-BE49-F238E27FC236}">
                    <a16:creationId xmlns:a16="http://schemas.microsoft.com/office/drawing/2014/main" id="{FFB66B34-A64B-66F7-7321-F2E41EDFDA4E}"/>
                  </a:ext>
                </a:extLst>
              </p:cNvPr>
              <p:cNvSpPr txBox="1">
                <a:spLocks noRot="1" noChangeAspect="1" noMove="1" noResize="1" noEditPoints="1" noAdjustHandles="1" noChangeArrowheads="1" noChangeShapeType="1" noTextEdit="1"/>
              </p:cNvSpPr>
              <p:nvPr/>
            </p:nvSpPr>
            <p:spPr>
              <a:xfrm>
                <a:off x="3007096" y="4914933"/>
                <a:ext cx="352168" cy="307777"/>
              </a:xfrm>
              <a:prstGeom prst="rect">
                <a:avLst/>
              </a:prstGeom>
              <a:blipFill>
                <a:blip r:embed="rId4"/>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71AA339-F211-560B-5A52-2A7AC85ADEC8}"/>
                  </a:ext>
                </a:extLst>
              </p:cNvPr>
              <p:cNvSpPr txBox="1"/>
              <p:nvPr/>
            </p:nvSpPr>
            <p:spPr>
              <a:xfrm>
                <a:off x="3888545" y="4914934"/>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𝐵</m:t>
                      </m:r>
                    </m:oMath>
                  </m:oMathPara>
                </a14:m>
                <a:endParaRPr lang="en-US" sz="2000" dirty="0">
                  <a:solidFill>
                    <a:srgbClr val="C00000"/>
                  </a:solidFill>
                </a:endParaRPr>
              </a:p>
            </p:txBody>
          </p:sp>
        </mc:Choice>
        <mc:Fallback xmlns="">
          <p:sp>
            <p:nvSpPr>
              <p:cNvPr id="8" name="TextBox 7">
                <a:extLst>
                  <a:ext uri="{FF2B5EF4-FFF2-40B4-BE49-F238E27FC236}">
                    <a16:creationId xmlns:a16="http://schemas.microsoft.com/office/drawing/2014/main" id="{D71AA339-F211-560B-5A52-2A7AC85ADEC8}"/>
                  </a:ext>
                </a:extLst>
              </p:cNvPr>
              <p:cNvSpPr txBox="1">
                <a:spLocks noRot="1" noChangeAspect="1" noMove="1" noResize="1" noEditPoints="1" noAdjustHandles="1" noChangeArrowheads="1" noChangeShapeType="1" noTextEdit="1"/>
              </p:cNvSpPr>
              <p:nvPr/>
            </p:nvSpPr>
            <p:spPr>
              <a:xfrm>
                <a:off x="3888545" y="4914934"/>
                <a:ext cx="352168" cy="307777"/>
              </a:xfrm>
              <a:prstGeom prst="rect">
                <a:avLst/>
              </a:prstGeom>
              <a:blipFill>
                <a:blip r:embed="rId5"/>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C7C9EBEC-1FA4-EDBD-7BA5-70A943DE166C}"/>
                  </a:ext>
                </a:extLst>
              </p:cNvPr>
              <p:cNvSpPr txBox="1"/>
              <p:nvPr/>
            </p:nvSpPr>
            <p:spPr>
              <a:xfrm>
                <a:off x="4769994" y="4914934"/>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𝐶</m:t>
                      </m:r>
                    </m:oMath>
                  </m:oMathPara>
                </a14:m>
                <a:endParaRPr lang="en-US" sz="2000" dirty="0">
                  <a:solidFill>
                    <a:srgbClr val="C00000"/>
                  </a:solidFill>
                </a:endParaRPr>
              </a:p>
            </p:txBody>
          </p:sp>
        </mc:Choice>
        <mc:Fallback xmlns="">
          <p:sp>
            <p:nvSpPr>
              <p:cNvPr id="9" name="TextBox 8">
                <a:extLst>
                  <a:ext uri="{FF2B5EF4-FFF2-40B4-BE49-F238E27FC236}">
                    <a16:creationId xmlns:a16="http://schemas.microsoft.com/office/drawing/2014/main" id="{C7C9EBEC-1FA4-EDBD-7BA5-70A943DE166C}"/>
                  </a:ext>
                </a:extLst>
              </p:cNvPr>
              <p:cNvSpPr txBox="1">
                <a:spLocks noRot="1" noChangeAspect="1" noMove="1" noResize="1" noEditPoints="1" noAdjustHandles="1" noChangeArrowheads="1" noChangeShapeType="1" noTextEdit="1"/>
              </p:cNvSpPr>
              <p:nvPr/>
            </p:nvSpPr>
            <p:spPr>
              <a:xfrm>
                <a:off x="4769994" y="4914934"/>
                <a:ext cx="352168" cy="307777"/>
              </a:xfrm>
              <a:prstGeom prst="rect">
                <a:avLst/>
              </a:prstGeom>
              <a:blipFill>
                <a:blip r:embed="rId6"/>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536EAE26-E7B5-4277-874C-803DE7FCA341}"/>
                  </a:ext>
                </a:extLst>
              </p:cNvPr>
              <p:cNvSpPr txBox="1"/>
              <p:nvPr/>
            </p:nvSpPr>
            <p:spPr>
              <a:xfrm>
                <a:off x="5564659" y="4914933"/>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𝐷</m:t>
                      </m:r>
                    </m:oMath>
                  </m:oMathPara>
                </a14:m>
                <a:endParaRPr lang="en-US" sz="2000" dirty="0">
                  <a:solidFill>
                    <a:srgbClr val="C00000"/>
                  </a:solidFill>
                </a:endParaRPr>
              </a:p>
            </p:txBody>
          </p:sp>
        </mc:Choice>
        <mc:Fallback xmlns="">
          <p:sp>
            <p:nvSpPr>
              <p:cNvPr id="10" name="TextBox 9">
                <a:extLst>
                  <a:ext uri="{FF2B5EF4-FFF2-40B4-BE49-F238E27FC236}">
                    <a16:creationId xmlns:a16="http://schemas.microsoft.com/office/drawing/2014/main" id="{536EAE26-E7B5-4277-874C-803DE7FCA341}"/>
                  </a:ext>
                </a:extLst>
              </p:cNvPr>
              <p:cNvSpPr txBox="1">
                <a:spLocks noRot="1" noChangeAspect="1" noMove="1" noResize="1" noEditPoints="1" noAdjustHandles="1" noChangeArrowheads="1" noChangeShapeType="1" noTextEdit="1"/>
              </p:cNvSpPr>
              <p:nvPr/>
            </p:nvSpPr>
            <p:spPr>
              <a:xfrm>
                <a:off x="5564659" y="4914933"/>
                <a:ext cx="352168" cy="307777"/>
              </a:xfrm>
              <a:prstGeom prst="rect">
                <a:avLst/>
              </a:prstGeom>
              <a:blipFill>
                <a:blip r:embed="rId7"/>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2B11BA5-0B45-778B-75D5-4C77C92F0420}"/>
                  </a:ext>
                </a:extLst>
              </p:cNvPr>
              <p:cNvSpPr txBox="1"/>
              <p:nvPr/>
            </p:nvSpPr>
            <p:spPr>
              <a:xfrm>
                <a:off x="6382265" y="4914933"/>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𝐸</m:t>
                      </m:r>
                    </m:oMath>
                  </m:oMathPara>
                </a14:m>
                <a:endParaRPr lang="en-US" sz="2000" dirty="0">
                  <a:solidFill>
                    <a:srgbClr val="C00000"/>
                  </a:solidFill>
                </a:endParaRPr>
              </a:p>
            </p:txBody>
          </p:sp>
        </mc:Choice>
        <mc:Fallback xmlns="">
          <p:sp>
            <p:nvSpPr>
              <p:cNvPr id="11" name="TextBox 10">
                <a:extLst>
                  <a:ext uri="{FF2B5EF4-FFF2-40B4-BE49-F238E27FC236}">
                    <a16:creationId xmlns:a16="http://schemas.microsoft.com/office/drawing/2014/main" id="{E2B11BA5-0B45-778B-75D5-4C77C92F0420}"/>
                  </a:ext>
                </a:extLst>
              </p:cNvPr>
              <p:cNvSpPr txBox="1">
                <a:spLocks noRot="1" noChangeAspect="1" noMove="1" noResize="1" noEditPoints="1" noAdjustHandles="1" noChangeArrowheads="1" noChangeShapeType="1" noTextEdit="1"/>
              </p:cNvSpPr>
              <p:nvPr/>
            </p:nvSpPr>
            <p:spPr>
              <a:xfrm>
                <a:off x="6382265" y="4914933"/>
                <a:ext cx="352168" cy="307777"/>
              </a:xfrm>
              <a:prstGeom prst="rect">
                <a:avLst/>
              </a:prstGeom>
              <a:blipFill>
                <a:blip r:embed="rId8"/>
                <a:stretch>
                  <a:fillRect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2BF69066-25C9-0B81-E221-028F604262A1}"/>
                  </a:ext>
                </a:extLst>
              </p:cNvPr>
              <p:cNvSpPr txBox="1"/>
              <p:nvPr/>
            </p:nvSpPr>
            <p:spPr>
              <a:xfrm>
                <a:off x="2780397" y="2652656"/>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r>
                        <m:rPr>
                          <m:sty m:val="p"/>
                        </m:rPr>
                        <a:rPr lang="en-US" sz="2000" b="0" i="0" smtClean="0">
                          <a:solidFill>
                            <a:srgbClr val="C00000"/>
                          </a:solidFill>
                          <a:latin typeface="Cambria Math" panose="02040503050406030204" pitchFamily="18" charset="0"/>
                        </a:rPr>
                        <m:t>B</m:t>
                      </m:r>
                    </m:oMath>
                  </m:oMathPara>
                </a14:m>
                <a:endParaRPr lang="en-US" sz="2000" dirty="0">
                  <a:solidFill>
                    <a:srgbClr val="C00000"/>
                  </a:solidFill>
                </a:endParaRPr>
              </a:p>
            </p:txBody>
          </p:sp>
        </mc:Choice>
        <mc:Fallback xmlns="">
          <p:sp>
            <p:nvSpPr>
              <p:cNvPr id="12" name="TextBox 11">
                <a:extLst>
                  <a:ext uri="{FF2B5EF4-FFF2-40B4-BE49-F238E27FC236}">
                    <a16:creationId xmlns:a16="http://schemas.microsoft.com/office/drawing/2014/main" id="{2BF69066-25C9-0B81-E221-028F604262A1}"/>
                  </a:ext>
                </a:extLst>
              </p:cNvPr>
              <p:cNvSpPr txBox="1">
                <a:spLocks noRot="1" noChangeAspect="1" noMove="1" noResize="1" noEditPoints="1" noAdjustHandles="1" noChangeArrowheads="1" noChangeShapeType="1" noTextEdit="1"/>
              </p:cNvSpPr>
              <p:nvPr/>
            </p:nvSpPr>
            <p:spPr>
              <a:xfrm>
                <a:off x="2780397" y="2652656"/>
                <a:ext cx="453397" cy="307777"/>
              </a:xfrm>
              <a:prstGeom prst="rect">
                <a:avLst/>
              </a:prstGeom>
              <a:blipFill>
                <a:blip r:embed="rId9"/>
                <a:stretch>
                  <a:fillRect l="-2703" r="-2703"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14751E3B-C5BC-FECC-393C-76E2CAB59A01}"/>
                  </a:ext>
                </a:extLst>
              </p:cNvPr>
              <p:cNvSpPr txBox="1"/>
              <p:nvPr/>
            </p:nvSpPr>
            <p:spPr>
              <a:xfrm>
                <a:off x="4064629" y="2196130"/>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r>
                        <m:rPr>
                          <m:sty m:val="p"/>
                        </m:rPr>
                        <a:rPr lang="en-US" sz="2000" b="0" i="0" smtClean="0">
                          <a:solidFill>
                            <a:srgbClr val="C00000"/>
                          </a:solidFill>
                          <a:latin typeface="Cambria Math" panose="02040503050406030204" pitchFamily="18" charset="0"/>
                        </a:rPr>
                        <m:t>BC</m:t>
                      </m:r>
                    </m:oMath>
                  </m:oMathPara>
                </a14:m>
                <a:endParaRPr lang="en-US" sz="2000" dirty="0">
                  <a:solidFill>
                    <a:srgbClr val="C00000"/>
                  </a:solidFill>
                </a:endParaRPr>
              </a:p>
            </p:txBody>
          </p:sp>
        </mc:Choice>
        <mc:Fallback xmlns="">
          <p:sp>
            <p:nvSpPr>
              <p:cNvPr id="13" name="TextBox 12">
                <a:extLst>
                  <a:ext uri="{FF2B5EF4-FFF2-40B4-BE49-F238E27FC236}">
                    <a16:creationId xmlns:a16="http://schemas.microsoft.com/office/drawing/2014/main" id="{14751E3B-C5BC-FECC-393C-76E2CAB59A01}"/>
                  </a:ext>
                </a:extLst>
              </p:cNvPr>
              <p:cNvSpPr txBox="1">
                <a:spLocks noRot="1" noChangeAspect="1" noMove="1" noResize="1" noEditPoints="1" noAdjustHandles="1" noChangeArrowheads="1" noChangeShapeType="1" noTextEdit="1"/>
              </p:cNvSpPr>
              <p:nvPr/>
            </p:nvSpPr>
            <p:spPr>
              <a:xfrm>
                <a:off x="4064629" y="2196130"/>
                <a:ext cx="453397" cy="307777"/>
              </a:xfrm>
              <a:prstGeom prst="rect">
                <a:avLst/>
              </a:prstGeom>
              <a:blipFill>
                <a:blip r:embed="rId10"/>
                <a:stretch>
                  <a:fillRect l="-19444" r="-19444"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3F73D679-A568-3BED-8C27-A170ED874F76}"/>
                  </a:ext>
                </a:extLst>
              </p:cNvPr>
              <p:cNvSpPr txBox="1"/>
              <p:nvPr/>
            </p:nvSpPr>
            <p:spPr>
              <a:xfrm>
                <a:off x="4804892" y="2295407"/>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BC</m:t>
                      </m:r>
                    </m:oMath>
                  </m:oMathPara>
                </a14:m>
                <a:endParaRPr lang="en-US" sz="2000" dirty="0">
                  <a:solidFill>
                    <a:srgbClr val="C00000"/>
                  </a:solidFill>
                </a:endParaRPr>
              </a:p>
            </p:txBody>
          </p:sp>
        </mc:Choice>
        <mc:Fallback xmlns="">
          <p:sp>
            <p:nvSpPr>
              <p:cNvPr id="14" name="TextBox 13">
                <a:extLst>
                  <a:ext uri="{FF2B5EF4-FFF2-40B4-BE49-F238E27FC236}">
                    <a16:creationId xmlns:a16="http://schemas.microsoft.com/office/drawing/2014/main" id="{3F73D679-A568-3BED-8C27-A170ED874F76}"/>
                  </a:ext>
                </a:extLst>
              </p:cNvPr>
              <p:cNvSpPr txBox="1">
                <a:spLocks noRot="1" noChangeAspect="1" noMove="1" noResize="1" noEditPoints="1" noAdjustHandles="1" noChangeArrowheads="1" noChangeShapeType="1" noTextEdit="1"/>
              </p:cNvSpPr>
              <p:nvPr/>
            </p:nvSpPr>
            <p:spPr>
              <a:xfrm>
                <a:off x="4804892" y="2295407"/>
                <a:ext cx="453397" cy="307777"/>
              </a:xfrm>
              <a:prstGeom prst="rect">
                <a:avLst/>
              </a:prstGeom>
              <a:blipFill>
                <a:blip r:embed="rId11"/>
                <a:stretch>
                  <a:fillRect l="-2703"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F6EF3BB3-51CD-22AE-CC4D-2208E4268815}"/>
                  </a:ext>
                </a:extLst>
              </p:cNvPr>
              <p:cNvSpPr txBox="1"/>
              <p:nvPr/>
            </p:nvSpPr>
            <p:spPr>
              <a:xfrm>
                <a:off x="6228238" y="2196129"/>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CDE</m:t>
                      </m:r>
                    </m:oMath>
                  </m:oMathPara>
                </a14:m>
                <a:endParaRPr lang="en-US" sz="2000" dirty="0">
                  <a:solidFill>
                    <a:srgbClr val="C00000"/>
                  </a:solidFill>
                </a:endParaRPr>
              </a:p>
            </p:txBody>
          </p:sp>
        </mc:Choice>
        <mc:Fallback xmlns="">
          <p:sp>
            <p:nvSpPr>
              <p:cNvPr id="15" name="TextBox 14">
                <a:extLst>
                  <a:ext uri="{FF2B5EF4-FFF2-40B4-BE49-F238E27FC236}">
                    <a16:creationId xmlns:a16="http://schemas.microsoft.com/office/drawing/2014/main" id="{F6EF3BB3-51CD-22AE-CC4D-2208E4268815}"/>
                  </a:ext>
                </a:extLst>
              </p:cNvPr>
              <p:cNvSpPr txBox="1">
                <a:spLocks noRot="1" noChangeAspect="1" noMove="1" noResize="1" noEditPoints="1" noAdjustHandles="1" noChangeArrowheads="1" noChangeShapeType="1" noTextEdit="1"/>
              </p:cNvSpPr>
              <p:nvPr/>
            </p:nvSpPr>
            <p:spPr>
              <a:xfrm>
                <a:off x="6228238" y="2196129"/>
                <a:ext cx="453397" cy="307777"/>
              </a:xfrm>
              <a:prstGeom prst="rect">
                <a:avLst/>
              </a:prstGeom>
              <a:blipFill>
                <a:blip r:embed="rId12"/>
                <a:stretch>
                  <a:fillRect l="-18919" r="-18919"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8DCBBAF5-496D-779C-48C5-34C75702C0A3}"/>
                  </a:ext>
                </a:extLst>
              </p:cNvPr>
              <p:cNvSpPr txBox="1"/>
              <p:nvPr/>
            </p:nvSpPr>
            <p:spPr>
              <a:xfrm>
                <a:off x="7056085" y="2344879"/>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E</m:t>
                      </m:r>
                    </m:oMath>
                  </m:oMathPara>
                </a14:m>
                <a:endParaRPr lang="en-US" sz="2000" dirty="0">
                  <a:solidFill>
                    <a:srgbClr val="C00000"/>
                  </a:solidFill>
                </a:endParaRPr>
              </a:p>
            </p:txBody>
          </p:sp>
        </mc:Choice>
        <mc:Fallback xmlns="">
          <p:sp>
            <p:nvSpPr>
              <p:cNvPr id="16" name="TextBox 15">
                <a:extLst>
                  <a:ext uri="{FF2B5EF4-FFF2-40B4-BE49-F238E27FC236}">
                    <a16:creationId xmlns:a16="http://schemas.microsoft.com/office/drawing/2014/main" id="{8DCBBAF5-496D-779C-48C5-34C75702C0A3}"/>
                  </a:ext>
                </a:extLst>
              </p:cNvPr>
              <p:cNvSpPr txBox="1">
                <a:spLocks noRot="1" noChangeAspect="1" noMove="1" noResize="1" noEditPoints="1" noAdjustHandles="1" noChangeArrowheads="1" noChangeShapeType="1" noTextEdit="1"/>
              </p:cNvSpPr>
              <p:nvPr/>
            </p:nvSpPr>
            <p:spPr>
              <a:xfrm>
                <a:off x="7056085" y="2344879"/>
                <a:ext cx="453397" cy="307777"/>
              </a:xfrm>
              <a:prstGeom prst="rect">
                <a:avLst/>
              </a:prstGeom>
              <a:blipFill>
                <a:blip r:embed="rId13"/>
                <a:stretch>
                  <a:fillRect b="-8000"/>
                </a:stretch>
              </a:blipFill>
            </p:spPr>
            <p:txBody>
              <a:bodyPr/>
              <a:lstStyle/>
              <a:p>
                <a:r>
                  <a:rPr lang="en-US">
                    <a:noFill/>
                  </a:rPr>
                  <a:t> </a:t>
                </a:r>
              </a:p>
            </p:txBody>
          </p:sp>
        </mc:Fallback>
      </mc:AlternateContent>
      <p:sp>
        <p:nvSpPr>
          <p:cNvPr id="5" name="Rectangle 4">
            <a:extLst>
              <a:ext uri="{FF2B5EF4-FFF2-40B4-BE49-F238E27FC236}">
                <a16:creationId xmlns:a16="http://schemas.microsoft.com/office/drawing/2014/main" id="{3F81AC8A-F0A6-5008-A8CD-E4FCC0A6EB8F}"/>
              </a:ext>
            </a:extLst>
          </p:cNvPr>
          <p:cNvSpPr/>
          <p:nvPr/>
        </p:nvSpPr>
        <p:spPr>
          <a:xfrm>
            <a:off x="3976121" y="2603184"/>
            <a:ext cx="601149" cy="548836"/>
          </a:xfrm>
          <a:prstGeom prst="rect">
            <a:avLst/>
          </a:prstGeom>
          <a:solidFill>
            <a:schemeClr val="bg2">
              <a:lumMod val="50000"/>
              <a:alpha val="60000"/>
            </a:schemeClr>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6602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Build hypergraph</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Build hypergraph according to clusters.</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3"/>
          <a:stretch>
            <a:fillRect/>
          </a:stretch>
        </p:blipFill>
        <p:spPr>
          <a:xfrm>
            <a:off x="6234284" y="2371962"/>
            <a:ext cx="4178300" cy="3416300"/>
          </a:xfrm>
          <a:prstGeom prst="rect">
            <a:avLst/>
          </a:prstGeom>
        </p:spPr>
      </p:pic>
      <p:pic>
        <p:nvPicPr>
          <p:cNvPr id="4" name="Picture 3">
            <a:extLst>
              <a:ext uri="{FF2B5EF4-FFF2-40B4-BE49-F238E27FC236}">
                <a16:creationId xmlns:a16="http://schemas.microsoft.com/office/drawing/2014/main" id="{AB2293E0-FE3B-0393-4033-9EE38AC73309}"/>
              </a:ext>
            </a:extLst>
          </p:cNvPr>
          <p:cNvPicPr>
            <a:picLocks noChangeAspect="1"/>
          </p:cNvPicPr>
          <p:nvPr/>
        </p:nvPicPr>
        <p:blipFill>
          <a:blip r:embed="rId4"/>
          <a:stretch>
            <a:fillRect/>
          </a:stretch>
        </p:blipFill>
        <p:spPr>
          <a:xfrm>
            <a:off x="1175492" y="2380119"/>
            <a:ext cx="4730008" cy="3399986"/>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8340D512-FE03-C7CA-8D62-5394B2390DAB}"/>
                  </a:ext>
                </a:extLst>
              </p:cNvPr>
              <p:cNvSpPr txBox="1"/>
              <p:nvPr/>
            </p:nvSpPr>
            <p:spPr>
              <a:xfrm>
                <a:off x="1175492" y="4889057"/>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oMath>
                  </m:oMathPara>
                </a14:m>
                <a:endParaRPr lang="en-US" sz="2000" dirty="0">
                  <a:solidFill>
                    <a:srgbClr val="C00000"/>
                  </a:solidFill>
                </a:endParaRPr>
              </a:p>
            </p:txBody>
          </p:sp>
        </mc:Choice>
        <mc:Fallback xmlns="">
          <p:sp>
            <p:nvSpPr>
              <p:cNvPr id="5" name="TextBox 4">
                <a:extLst>
                  <a:ext uri="{FF2B5EF4-FFF2-40B4-BE49-F238E27FC236}">
                    <a16:creationId xmlns:a16="http://schemas.microsoft.com/office/drawing/2014/main" id="{8340D512-FE03-C7CA-8D62-5394B2390DAB}"/>
                  </a:ext>
                </a:extLst>
              </p:cNvPr>
              <p:cNvSpPr txBox="1">
                <a:spLocks noRot="1" noChangeAspect="1" noMove="1" noResize="1" noEditPoints="1" noAdjustHandles="1" noChangeArrowheads="1" noChangeShapeType="1" noTextEdit="1"/>
              </p:cNvSpPr>
              <p:nvPr/>
            </p:nvSpPr>
            <p:spPr>
              <a:xfrm>
                <a:off x="1175492" y="4889057"/>
                <a:ext cx="352168" cy="307777"/>
              </a:xfrm>
              <a:prstGeom prst="rect">
                <a:avLst/>
              </a:prstGeom>
              <a:blipFill>
                <a:blip r:embed="rId5"/>
                <a:stretch>
                  <a:fillRect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C0AA3356-D2FA-FE25-4969-4D35089F5699}"/>
                  </a:ext>
                </a:extLst>
              </p:cNvPr>
              <p:cNvSpPr txBox="1"/>
              <p:nvPr/>
            </p:nvSpPr>
            <p:spPr>
              <a:xfrm>
                <a:off x="2056941" y="4889058"/>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𝐵</m:t>
                      </m:r>
                    </m:oMath>
                  </m:oMathPara>
                </a14:m>
                <a:endParaRPr lang="en-US" sz="2000" dirty="0">
                  <a:solidFill>
                    <a:srgbClr val="C00000"/>
                  </a:solidFill>
                </a:endParaRPr>
              </a:p>
            </p:txBody>
          </p:sp>
        </mc:Choice>
        <mc:Fallback xmlns="">
          <p:sp>
            <p:nvSpPr>
              <p:cNvPr id="6" name="TextBox 5">
                <a:extLst>
                  <a:ext uri="{FF2B5EF4-FFF2-40B4-BE49-F238E27FC236}">
                    <a16:creationId xmlns:a16="http://schemas.microsoft.com/office/drawing/2014/main" id="{C0AA3356-D2FA-FE25-4969-4D35089F5699}"/>
                  </a:ext>
                </a:extLst>
              </p:cNvPr>
              <p:cNvSpPr txBox="1">
                <a:spLocks noRot="1" noChangeAspect="1" noMove="1" noResize="1" noEditPoints="1" noAdjustHandles="1" noChangeArrowheads="1" noChangeShapeType="1" noTextEdit="1"/>
              </p:cNvSpPr>
              <p:nvPr/>
            </p:nvSpPr>
            <p:spPr>
              <a:xfrm>
                <a:off x="2056941" y="4889058"/>
                <a:ext cx="352168" cy="307777"/>
              </a:xfrm>
              <a:prstGeom prst="rect">
                <a:avLst/>
              </a:prstGeom>
              <a:blipFill>
                <a:blip r:embed="rId6"/>
                <a:stretch>
                  <a:fillRect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CC20BDAD-FECF-B225-A2C0-CBE92899EC6E}"/>
                  </a:ext>
                </a:extLst>
              </p:cNvPr>
              <p:cNvSpPr txBox="1"/>
              <p:nvPr/>
            </p:nvSpPr>
            <p:spPr>
              <a:xfrm>
                <a:off x="2938390" y="4889058"/>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𝐶</m:t>
                      </m:r>
                    </m:oMath>
                  </m:oMathPara>
                </a14:m>
                <a:endParaRPr lang="en-US" sz="2000" dirty="0">
                  <a:solidFill>
                    <a:srgbClr val="C00000"/>
                  </a:solidFill>
                </a:endParaRPr>
              </a:p>
            </p:txBody>
          </p:sp>
        </mc:Choice>
        <mc:Fallback xmlns="">
          <p:sp>
            <p:nvSpPr>
              <p:cNvPr id="8" name="TextBox 7">
                <a:extLst>
                  <a:ext uri="{FF2B5EF4-FFF2-40B4-BE49-F238E27FC236}">
                    <a16:creationId xmlns:a16="http://schemas.microsoft.com/office/drawing/2014/main" id="{CC20BDAD-FECF-B225-A2C0-CBE92899EC6E}"/>
                  </a:ext>
                </a:extLst>
              </p:cNvPr>
              <p:cNvSpPr txBox="1">
                <a:spLocks noRot="1" noChangeAspect="1" noMove="1" noResize="1" noEditPoints="1" noAdjustHandles="1" noChangeArrowheads="1" noChangeShapeType="1" noTextEdit="1"/>
              </p:cNvSpPr>
              <p:nvPr/>
            </p:nvSpPr>
            <p:spPr>
              <a:xfrm>
                <a:off x="2938390" y="4889058"/>
                <a:ext cx="352168" cy="307777"/>
              </a:xfrm>
              <a:prstGeom prst="rect">
                <a:avLst/>
              </a:prstGeom>
              <a:blipFill>
                <a:blip r:embed="rId7"/>
                <a:stretch>
                  <a:fillRect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ABCCFA26-AD59-B5E9-24DD-FC4A27F900D5}"/>
                  </a:ext>
                </a:extLst>
              </p:cNvPr>
              <p:cNvSpPr txBox="1"/>
              <p:nvPr/>
            </p:nvSpPr>
            <p:spPr>
              <a:xfrm>
                <a:off x="3733055" y="4889057"/>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𝐷</m:t>
                      </m:r>
                    </m:oMath>
                  </m:oMathPara>
                </a14:m>
                <a:endParaRPr lang="en-US" sz="2000" dirty="0">
                  <a:solidFill>
                    <a:srgbClr val="C00000"/>
                  </a:solidFill>
                </a:endParaRPr>
              </a:p>
            </p:txBody>
          </p:sp>
        </mc:Choice>
        <mc:Fallback xmlns="">
          <p:sp>
            <p:nvSpPr>
              <p:cNvPr id="9" name="TextBox 8">
                <a:extLst>
                  <a:ext uri="{FF2B5EF4-FFF2-40B4-BE49-F238E27FC236}">
                    <a16:creationId xmlns:a16="http://schemas.microsoft.com/office/drawing/2014/main" id="{ABCCFA26-AD59-B5E9-24DD-FC4A27F900D5}"/>
                  </a:ext>
                </a:extLst>
              </p:cNvPr>
              <p:cNvSpPr txBox="1">
                <a:spLocks noRot="1" noChangeAspect="1" noMove="1" noResize="1" noEditPoints="1" noAdjustHandles="1" noChangeArrowheads="1" noChangeShapeType="1" noTextEdit="1"/>
              </p:cNvSpPr>
              <p:nvPr/>
            </p:nvSpPr>
            <p:spPr>
              <a:xfrm>
                <a:off x="3733055" y="4889057"/>
                <a:ext cx="352168" cy="307777"/>
              </a:xfrm>
              <a:prstGeom prst="rect">
                <a:avLst/>
              </a:prstGeom>
              <a:blipFill>
                <a:blip r:embed="rId8"/>
                <a:stretch>
                  <a:fillRect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60A73684-489F-856E-6FEA-C818C214B3AE}"/>
                  </a:ext>
                </a:extLst>
              </p:cNvPr>
              <p:cNvSpPr txBox="1"/>
              <p:nvPr/>
            </p:nvSpPr>
            <p:spPr>
              <a:xfrm>
                <a:off x="4550661" y="4889057"/>
                <a:ext cx="352168"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𝐸</m:t>
                      </m:r>
                    </m:oMath>
                  </m:oMathPara>
                </a14:m>
                <a:endParaRPr lang="en-US" sz="2000" dirty="0">
                  <a:solidFill>
                    <a:srgbClr val="C00000"/>
                  </a:solidFill>
                </a:endParaRPr>
              </a:p>
            </p:txBody>
          </p:sp>
        </mc:Choice>
        <mc:Fallback xmlns="">
          <p:sp>
            <p:nvSpPr>
              <p:cNvPr id="10" name="TextBox 9">
                <a:extLst>
                  <a:ext uri="{FF2B5EF4-FFF2-40B4-BE49-F238E27FC236}">
                    <a16:creationId xmlns:a16="http://schemas.microsoft.com/office/drawing/2014/main" id="{60A73684-489F-856E-6FEA-C818C214B3AE}"/>
                  </a:ext>
                </a:extLst>
              </p:cNvPr>
              <p:cNvSpPr txBox="1">
                <a:spLocks noRot="1" noChangeAspect="1" noMove="1" noResize="1" noEditPoints="1" noAdjustHandles="1" noChangeArrowheads="1" noChangeShapeType="1" noTextEdit="1"/>
              </p:cNvSpPr>
              <p:nvPr/>
            </p:nvSpPr>
            <p:spPr>
              <a:xfrm>
                <a:off x="4550661" y="4889057"/>
                <a:ext cx="352168" cy="307777"/>
              </a:xfrm>
              <a:prstGeom prst="rect">
                <a:avLst/>
              </a:prstGeom>
              <a:blipFill>
                <a:blip r:embed="rId9"/>
                <a:stretch>
                  <a:fillRect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B8EF17A8-576C-0EA6-6288-07CAE571CD75}"/>
                  </a:ext>
                </a:extLst>
              </p:cNvPr>
              <p:cNvSpPr txBox="1"/>
              <p:nvPr/>
            </p:nvSpPr>
            <p:spPr>
              <a:xfrm>
                <a:off x="948793" y="2626780"/>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r>
                        <m:rPr>
                          <m:sty m:val="p"/>
                        </m:rPr>
                        <a:rPr lang="en-US" sz="2000" b="0" i="0" smtClean="0">
                          <a:solidFill>
                            <a:srgbClr val="C00000"/>
                          </a:solidFill>
                          <a:latin typeface="Cambria Math" panose="02040503050406030204" pitchFamily="18" charset="0"/>
                        </a:rPr>
                        <m:t>B</m:t>
                      </m:r>
                    </m:oMath>
                  </m:oMathPara>
                </a14:m>
                <a:endParaRPr lang="en-US" sz="2000" dirty="0">
                  <a:solidFill>
                    <a:srgbClr val="C00000"/>
                  </a:solidFill>
                </a:endParaRPr>
              </a:p>
            </p:txBody>
          </p:sp>
        </mc:Choice>
        <mc:Fallback xmlns="">
          <p:sp>
            <p:nvSpPr>
              <p:cNvPr id="11" name="TextBox 10">
                <a:extLst>
                  <a:ext uri="{FF2B5EF4-FFF2-40B4-BE49-F238E27FC236}">
                    <a16:creationId xmlns:a16="http://schemas.microsoft.com/office/drawing/2014/main" id="{B8EF17A8-576C-0EA6-6288-07CAE571CD75}"/>
                  </a:ext>
                </a:extLst>
              </p:cNvPr>
              <p:cNvSpPr txBox="1">
                <a:spLocks noRot="1" noChangeAspect="1" noMove="1" noResize="1" noEditPoints="1" noAdjustHandles="1" noChangeArrowheads="1" noChangeShapeType="1" noTextEdit="1"/>
              </p:cNvSpPr>
              <p:nvPr/>
            </p:nvSpPr>
            <p:spPr>
              <a:xfrm>
                <a:off x="948793" y="2626780"/>
                <a:ext cx="453397" cy="307777"/>
              </a:xfrm>
              <a:prstGeom prst="rect">
                <a:avLst/>
              </a:prstGeom>
              <a:blipFill>
                <a:blip r:embed="rId10"/>
                <a:stretch>
                  <a:fillRect l="-2703" r="-2703"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89EF6606-11E2-658B-9046-0DDF6CF2D113}"/>
                  </a:ext>
                </a:extLst>
              </p:cNvPr>
              <p:cNvSpPr txBox="1"/>
              <p:nvPr/>
            </p:nvSpPr>
            <p:spPr>
              <a:xfrm>
                <a:off x="2233025" y="2170254"/>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solidFill>
                            <a:srgbClr val="C00000"/>
                          </a:solidFill>
                          <a:latin typeface="Cambria Math" panose="02040503050406030204" pitchFamily="18" charset="0"/>
                        </a:rPr>
                        <m:t>𝐴</m:t>
                      </m:r>
                      <m:r>
                        <m:rPr>
                          <m:sty m:val="p"/>
                        </m:rPr>
                        <a:rPr lang="en-US" sz="2000" b="0" i="0" smtClean="0">
                          <a:solidFill>
                            <a:srgbClr val="C00000"/>
                          </a:solidFill>
                          <a:latin typeface="Cambria Math" panose="02040503050406030204" pitchFamily="18" charset="0"/>
                        </a:rPr>
                        <m:t>BC</m:t>
                      </m:r>
                    </m:oMath>
                  </m:oMathPara>
                </a14:m>
                <a:endParaRPr lang="en-US" sz="2000" dirty="0">
                  <a:solidFill>
                    <a:srgbClr val="C00000"/>
                  </a:solidFill>
                </a:endParaRPr>
              </a:p>
            </p:txBody>
          </p:sp>
        </mc:Choice>
        <mc:Fallback xmlns="">
          <p:sp>
            <p:nvSpPr>
              <p:cNvPr id="12" name="TextBox 11">
                <a:extLst>
                  <a:ext uri="{FF2B5EF4-FFF2-40B4-BE49-F238E27FC236}">
                    <a16:creationId xmlns:a16="http://schemas.microsoft.com/office/drawing/2014/main" id="{89EF6606-11E2-658B-9046-0DDF6CF2D113}"/>
                  </a:ext>
                </a:extLst>
              </p:cNvPr>
              <p:cNvSpPr txBox="1">
                <a:spLocks noRot="1" noChangeAspect="1" noMove="1" noResize="1" noEditPoints="1" noAdjustHandles="1" noChangeArrowheads="1" noChangeShapeType="1" noTextEdit="1"/>
              </p:cNvSpPr>
              <p:nvPr/>
            </p:nvSpPr>
            <p:spPr>
              <a:xfrm>
                <a:off x="2233025" y="2170254"/>
                <a:ext cx="453397" cy="307777"/>
              </a:xfrm>
              <a:prstGeom prst="rect">
                <a:avLst/>
              </a:prstGeom>
              <a:blipFill>
                <a:blip r:embed="rId11"/>
                <a:stretch>
                  <a:fillRect l="-18919" r="-18919"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D662F9BD-23A8-E797-058C-B74330AC02B0}"/>
                  </a:ext>
                </a:extLst>
              </p:cNvPr>
              <p:cNvSpPr txBox="1"/>
              <p:nvPr/>
            </p:nvSpPr>
            <p:spPr>
              <a:xfrm>
                <a:off x="2973288" y="2269531"/>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BC</m:t>
                      </m:r>
                    </m:oMath>
                  </m:oMathPara>
                </a14:m>
                <a:endParaRPr lang="en-US" sz="2000" dirty="0">
                  <a:solidFill>
                    <a:srgbClr val="C00000"/>
                  </a:solidFill>
                </a:endParaRPr>
              </a:p>
            </p:txBody>
          </p:sp>
        </mc:Choice>
        <mc:Fallback xmlns="">
          <p:sp>
            <p:nvSpPr>
              <p:cNvPr id="13" name="TextBox 12">
                <a:extLst>
                  <a:ext uri="{FF2B5EF4-FFF2-40B4-BE49-F238E27FC236}">
                    <a16:creationId xmlns:a16="http://schemas.microsoft.com/office/drawing/2014/main" id="{D662F9BD-23A8-E797-058C-B74330AC02B0}"/>
                  </a:ext>
                </a:extLst>
              </p:cNvPr>
              <p:cNvSpPr txBox="1">
                <a:spLocks noRot="1" noChangeAspect="1" noMove="1" noResize="1" noEditPoints="1" noAdjustHandles="1" noChangeArrowheads="1" noChangeShapeType="1" noTextEdit="1"/>
              </p:cNvSpPr>
              <p:nvPr/>
            </p:nvSpPr>
            <p:spPr>
              <a:xfrm>
                <a:off x="2973288" y="2269531"/>
                <a:ext cx="453397" cy="307777"/>
              </a:xfrm>
              <a:prstGeom prst="rect">
                <a:avLst/>
              </a:prstGeom>
              <a:blipFill>
                <a:blip r:embed="rId12"/>
                <a:stretch>
                  <a:fillRect l="-2778" r="-2778"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AFF088A7-D76C-3B04-EC0F-1A0A667F9590}"/>
                  </a:ext>
                </a:extLst>
              </p:cNvPr>
              <p:cNvSpPr txBox="1"/>
              <p:nvPr/>
            </p:nvSpPr>
            <p:spPr>
              <a:xfrm>
                <a:off x="4396634" y="2170253"/>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CDE</m:t>
                      </m:r>
                    </m:oMath>
                  </m:oMathPara>
                </a14:m>
                <a:endParaRPr lang="en-US" sz="2000" dirty="0">
                  <a:solidFill>
                    <a:srgbClr val="C00000"/>
                  </a:solidFill>
                </a:endParaRPr>
              </a:p>
            </p:txBody>
          </p:sp>
        </mc:Choice>
        <mc:Fallback xmlns="">
          <p:sp>
            <p:nvSpPr>
              <p:cNvPr id="14" name="TextBox 13">
                <a:extLst>
                  <a:ext uri="{FF2B5EF4-FFF2-40B4-BE49-F238E27FC236}">
                    <a16:creationId xmlns:a16="http://schemas.microsoft.com/office/drawing/2014/main" id="{AFF088A7-D76C-3B04-EC0F-1A0A667F9590}"/>
                  </a:ext>
                </a:extLst>
              </p:cNvPr>
              <p:cNvSpPr txBox="1">
                <a:spLocks noRot="1" noChangeAspect="1" noMove="1" noResize="1" noEditPoints="1" noAdjustHandles="1" noChangeArrowheads="1" noChangeShapeType="1" noTextEdit="1"/>
              </p:cNvSpPr>
              <p:nvPr/>
            </p:nvSpPr>
            <p:spPr>
              <a:xfrm>
                <a:off x="4396634" y="2170253"/>
                <a:ext cx="453397" cy="307777"/>
              </a:xfrm>
              <a:prstGeom prst="rect">
                <a:avLst/>
              </a:prstGeom>
              <a:blipFill>
                <a:blip r:embed="rId13"/>
                <a:stretch>
                  <a:fillRect l="-18919" r="-16216" b="-384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A3CB0F3A-A34C-0B97-9BCB-1BAC2BF978BC}"/>
                  </a:ext>
                </a:extLst>
              </p:cNvPr>
              <p:cNvSpPr txBox="1"/>
              <p:nvPr/>
            </p:nvSpPr>
            <p:spPr>
              <a:xfrm>
                <a:off x="5224481" y="2319003"/>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E</m:t>
                      </m:r>
                    </m:oMath>
                  </m:oMathPara>
                </a14:m>
                <a:endParaRPr lang="en-US" sz="2000" dirty="0">
                  <a:solidFill>
                    <a:srgbClr val="C00000"/>
                  </a:solidFill>
                </a:endParaRPr>
              </a:p>
            </p:txBody>
          </p:sp>
        </mc:Choice>
        <mc:Fallback xmlns="">
          <p:sp>
            <p:nvSpPr>
              <p:cNvPr id="15" name="TextBox 14">
                <a:extLst>
                  <a:ext uri="{FF2B5EF4-FFF2-40B4-BE49-F238E27FC236}">
                    <a16:creationId xmlns:a16="http://schemas.microsoft.com/office/drawing/2014/main" id="{A3CB0F3A-A34C-0B97-9BCB-1BAC2BF978BC}"/>
                  </a:ext>
                </a:extLst>
              </p:cNvPr>
              <p:cNvSpPr txBox="1">
                <a:spLocks noRot="1" noChangeAspect="1" noMove="1" noResize="1" noEditPoints="1" noAdjustHandles="1" noChangeArrowheads="1" noChangeShapeType="1" noTextEdit="1"/>
              </p:cNvSpPr>
              <p:nvPr/>
            </p:nvSpPr>
            <p:spPr>
              <a:xfrm>
                <a:off x="5224481" y="2319003"/>
                <a:ext cx="453397" cy="307777"/>
              </a:xfrm>
              <a:prstGeom prst="rect">
                <a:avLst/>
              </a:prstGeom>
              <a:blipFill>
                <a:blip r:embed="rId14"/>
                <a:stretch>
                  <a:fillRect b="-8000"/>
                </a:stretch>
              </a:blipFill>
            </p:spPr>
            <p:txBody>
              <a:bodyPr/>
              <a:lstStyle/>
              <a:p>
                <a:r>
                  <a:rPr lang="en-US">
                    <a:noFill/>
                  </a:rPr>
                  <a:t> </a:t>
                </a:r>
              </a:p>
            </p:txBody>
          </p:sp>
        </mc:Fallback>
      </mc:AlternateContent>
    </p:spTree>
    <p:extLst>
      <p:ext uri="{BB962C8B-B14F-4D97-AF65-F5344CB8AC3E}">
        <p14:creationId xmlns:p14="http://schemas.microsoft.com/office/powerpoint/2010/main" val="1700919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Partition hypergraph</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Partition the hypergraph using </a:t>
            </a:r>
            <a:r>
              <a:rPr lang="en-US" dirty="0" err="1">
                <a:latin typeface="Times New Roman" panose="02020603050405020304" pitchFamily="18" charset="0"/>
                <a:cs typeface="Times New Roman" panose="02020603050405020304" pitchFamily="18" charset="0"/>
              </a:rPr>
              <a:t>Kahypar</a:t>
            </a:r>
            <a:r>
              <a:rPr lang="en-US" baseline="30000" dirty="0">
                <a:latin typeface="Times New Roman" panose="02020603050405020304" pitchFamily="18" charset="0"/>
                <a:cs typeface="Times New Roman" panose="02020603050405020304" pitchFamily="18" charset="0"/>
              </a:rPr>
              <a:t>[4]</a:t>
            </a:r>
            <a:r>
              <a:rPr lang="en-US" dirty="0">
                <a:latin typeface="Times New Roman" panose="02020603050405020304" pitchFamily="18" charset="0"/>
                <a:cs typeface="Times New Roman" panose="02020603050405020304" pitchFamily="18" charset="0"/>
              </a:rPr>
              <a:t>.</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3"/>
          <a:stretch>
            <a:fillRect/>
          </a:stretch>
        </p:blipFill>
        <p:spPr>
          <a:xfrm>
            <a:off x="1226914" y="4259244"/>
            <a:ext cx="2615883" cy="2138822"/>
          </a:xfrm>
          <a:prstGeom prst="rect">
            <a:avLst/>
          </a:prstGeom>
        </p:spPr>
      </p:pic>
      <p:sp>
        <p:nvSpPr>
          <p:cNvPr id="16" name="TextBox 15">
            <a:extLst>
              <a:ext uri="{FF2B5EF4-FFF2-40B4-BE49-F238E27FC236}">
                <a16:creationId xmlns:a16="http://schemas.microsoft.com/office/drawing/2014/main" id="{22F64639-6E03-CCFC-A2BD-301761EA6F2B}"/>
              </a:ext>
            </a:extLst>
          </p:cNvPr>
          <p:cNvSpPr txBox="1"/>
          <p:nvPr/>
        </p:nvSpPr>
        <p:spPr>
          <a:xfrm>
            <a:off x="457200" y="6419566"/>
            <a:ext cx="9097108"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[4] </a:t>
            </a:r>
            <a:r>
              <a:rPr lang="en-US" sz="1400" dirty="0">
                <a:latin typeface="Times New Roman" panose="02020603050405020304" pitchFamily="18" charset="0"/>
                <a:cs typeface="Times New Roman" panose="02020603050405020304" pitchFamily="18" charset="0"/>
                <a:hlinkClick r:id="rId4"/>
              </a:rPr>
              <a:t>https://kahypar.org</a:t>
            </a:r>
            <a:r>
              <a:rPr lang="en-US" sz="1400" dirty="0">
                <a:latin typeface="Times New Roman" panose="02020603050405020304" pitchFamily="18" charset="0"/>
                <a:cs typeface="Times New Roman" panose="02020603050405020304" pitchFamily="18" charset="0"/>
              </a:rPr>
              <a:t> </a:t>
            </a:r>
            <a:endParaRPr lang="en-US" sz="1400" b="0" i="0" dirty="0">
              <a:solidFill>
                <a:schemeClr val="tx1"/>
              </a:solidFill>
              <a:effectLst/>
              <a:latin typeface="Times New Roman" panose="02020603050405020304" pitchFamily="18" charset="0"/>
              <a:cs typeface="Times New Roman" panose="02020603050405020304" pitchFamily="18" charset="0"/>
            </a:endParaRPr>
          </a:p>
        </p:txBody>
      </p:sp>
      <p:pic>
        <p:nvPicPr>
          <p:cNvPr id="18" name="Picture 17" descr="A black text on a white background&#10;&#10;Description automatically generated">
            <a:extLst>
              <a:ext uri="{FF2B5EF4-FFF2-40B4-BE49-F238E27FC236}">
                <a16:creationId xmlns:a16="http://schemas.microsoft.com/office/drawing/2014/main" id="{59B35713-58A1-E2DE-B20C-56E1E3753520}"/>
              </a:ext>
            </a:extLst>
          </p:cNvPr>
          <p:cNvPicPr>
            <a:picLocks noChangeAspect="1"/>
          </p:cNvPicPr>
          <p:nvPr/>
        </p:nvPicPr>
        <p:blipFill>
          <a:blip r:embed="rId5"/>
          <a:stretch>
            <a:fillRect/>
          </a:stretch>
        </p:blipFill>
        <p:spPr>
          <a:xfrm>
            <a:off x="5130487" y="3252834"/>
            <a:ext cx="5866588" cy="830997"/>
          </a:xfrm>
          <a:prstGeom prst="rect">
            <a:avLst/>
          </a:prstGeom>
        </p:spPr>
      </p:pic>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C6325661-C565-7DA5-2018-6F615EA36027}"/>
                  </a:ext>
                </a:extLst>
              </p:cNvPr>
              <p:cNvSpPr txBox="1"/>
              <p:nvPr/>
            </p:nvSpPr>
            <p:spPr>
              <a:xfrm>
                <a:off x="5130487" y="2324779"/>
                <a:ext cx="6242606" cy="830997"/>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a:rPr lang="en-US" i="1" smtClean="0">
                          <a:latin typeface="Cambria Math" panose="02040503050406030204" pitchFamily="18" charset="0"/>
                          <a:ea typeface="Cambria Math" panose="02040503050406030204" pitchFamily="18" charset="0"/>
                        </a:rPr>
                        <m:t>𝜂</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𝑝𝑟𝑒𝑑𝑖𝑐𝑡𝑒𝑑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𝑤𝑒𝑖𝑔h𝑡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𝑐𝑙𝑢𝑠𝑡𝑒𝑟𝑠</m:t>
                      </m:r>
                    </m:oMath>
                  </m:oMathPara>
                </a14:m>
                <a:endParaRPr lang="en-US"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m:rPr>
                          <m:sty m:val="p"/>
                        </m:rPr>
                        <a:rPr lang="el-GR" b="0" i="1" smtClean="0">
                          <a:latin typeface="Cambria Math" panose="02040503050406030204" pitchFamily="18" charset="0"/>
                          <a:ea typeface="Cambria Math" panose="02040503050406030204" pitchFamily="18" charset="0"/>
                        </a:rPr>
                        <m:t>Γ</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𝑣</m:t>
                          </m:r>
                        </m:e>
                      </m:d>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𝑡h𝑒</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𝑠𝑒𝑡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h𝑦𝑝𝑒𝑟𝑒𝑑𝑔𝑒𝑠</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𝑐𝑜𝑛𝑛𝑒𝑐𝑡𝑒𝑑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𝑡𝑜</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𝑣</m:t>
                      </m:r>
                    </m:oMath>
                  </m:oMathPara>
                </a14:m>
                <a:endParaRPr lang="en-US" dirty="0"/>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𝑒</m:t>
                          </m:r>
                        </m:e>
                      </m:d>
                      <m:r>
                        <a:rPr lang="en-US" b="0" i="1" smtClean="0">
                          <a:latin typeface="Cambria Math" panose="02040503050406030204" pitchFamily="18" charset="0"/>
                        </a:rPr>
                        <m:t>:</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𝑒𝑛𝑑</m:t>
                      </m:r>
                      <m:r>
                        <a:rPr lang="en-US" b="0" i="1" smtClean="0">
                          <a:latin typeface="Cambria Math" panose="02040503050406030204" pitchFamily="18" charset="0"/>
                        </a:rPr>
                        <m:t> </m:t>
                      </m:r>
                      <m:r>
                        <a:rPr lang="en-US" b="0" i="1" smtClean="0">
                          <a:latin typeface="Cambria Math" panose="02040503050406030204" pitchFamily="18" charset="0"/>
                        </a:rPr>
                        <m:t>𝑝𝑜𝑖𝑛𝑡𝑠</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𝑝𝑖𝑛</m:t>
                          </m:r>
                          <m:r>
                            <a:rPr lang="en-US" b="0" i="1" smtClean="0">
                              <a:latin typeface="Cambria Math" panose="02040503050406030204" pitchFamily="18" charset="0"/>
                            </a:rPr>
                            <m:t> </m:t>
                          </m:r>
                          <m:r>
                            <a:rPr lang="en-US" b="0" i="1" smtClean="0">
                              <a:latin typeface="Cambria Math" panose="02040503050406030204" pitchFamily="18" charset="0"/>
                            </a:rPr>
                            <m:t>𝑐𝑜𝑢𝑛𝑡𝑠</m:t>
                          </m:r>
                        </m:e>
                      </m:d>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h𝑦𝑝𝑒𝑟𝑒𝑑𝑔𝑒</m:t>
                      </m:r>
                      <m:r>
                        <a:rPr lang="en-US" b="0" i="1" smtClean="0">
                          <a:latin typeface="Cambria Math" panose="02040503050406030204" pitchFamily="18" charset="0"/>
                        </a:rPr>
                        <m:t> </m:t>
                      </m:r>
                      <m:r>
                        <a:rPr lang="en-US" b="0" i="1" smtClean="0">
                          <a:latin typeface="Cambria Math" panose="02040503050406030204" pitchFamily="18" charset="0"/>
                        </a:rPr>
                        <m:t>𝑒</m:t>
                      </m:r>
                    </m:oMath>
                  </m:oMathPara>
                </a14:m>
                <a:endParaRPr lang="en-US" dirty="0"/>
              </a:p>
            </p:txBody>
          </p:sp>
        </mc:Choice>
        <mc:Fallback xmlns="">
          <p:sp>
            <p:nvSpPr>
              <p:cNvPr id="19" name="TextBox 18">
                <a:extLst>
                  <a:ext uri="{FF2B5EF4-FFF2-40B4-BE49-F238E27FC236}">
                    <a16:creationId xmlns:a16="http://schemas.microsoft.com/office/drawing/2014/main" id="{C6325661-C565-7DA5-2018-6F615EA36027}"/>
                  </a:ext>
                </a:extLst>
              </p:cNvPr>
              <p:cNvSpPr txBox="1">
                <a:spLocks noRot="1" noChangeAspect="1" noMove="1" noResize="1" noEditPoints="1" noAdjustHandles="1" noChangeArrowheads="1" noChangeShapeType="1" noTextEdit="1"/>
              </p:cNvSpPr>
              <p:nvPr/>
            </p:nvSpPr>
            <p:spPr>
              <a:xfrm>
                <a:off x="5130487" y="2324779"/>
                <a:ext cx="6242606" cy="830997"/>
              </a:xfrm>
              <a:prstGeom prst="rect">
                <a:avLst/>
              </a:prstGeom>
              <a:blipFill>
                <a:blip r:embed="rId6"/>
                <a:stretch>
                  <a:fillRect l="-2033" t="-1493" b="-11940"/>
                </a:stretch>
              </a:blipFill>
            </p:spPr>
            <p:txBody>
              <a:bodyPr/>
              <a:lstStyle/>
              <a:p>
                <a:r>
                  <a:rPr lang="en-US">
                    <a:noFill/>
                  </a:rPr>
                  <a:t> </a:t>
                </a:r>
              </a:p>
            </p:txBody>
          </p:sp>
        </mc:Fallback>
      </mc:AlternateContent>
      <p:pic>
        <p:nvPicPr>
          <p:cNvPr id="20" name="Picture 19">
            <a:extLst>
              <a:ext uri="{FF2B5EF4-FFF2-40B4-BE49-F238E27FC236}">
                <a16:creationId xmlns:a16="http://schemas.microsoft.com/office/drawing/2014/main" id="{910C4B79-77F2-93FF-8302-0D9322592A0F}"/>
              </a:ext>
            </a:extLst>
          </p:cNvPr>
          <p:cNvPicPr>
            <a:picLocks noChangeAspect="1"/>
          </p:cNvPicPr>
          <p:nvPr/>
        </p:nvPicPr>
        <p:blipFill>
          <a:blip r:embed="rId7"/>
          <a:stretch>
            <a:fillRect/>
          </a:stretch>
        </p:blipFill>
        <p:spPr>
          <a:xfrm>
            <a:off x="1041718" y="2019129"/>
            <a:ext cx="3086503" cy="2218615"/>
          </a:xfrm>
          <a:prstGeom prst="rect">
            <a:avLst/>
          </a:prstGeom>
        </p:spPr>
      </p:pic>
    </p:spTree>
    <p:extLst>
      <p:ext uri="{BB962C8B-B14F-4D97-AF65-F5344CB8AC3E}">
        <p14:creationId xmlns:p14="http://schemas.microsoft.com/office/powerpoint/2010/main" val="32020059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Partition hypergraph</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Partition the hypergraph using </a:t>
            </a:r>
            <a:r>
              <a:rPr lang="en-US" dirty="0" err="1">
                <a:latin typeface="Times New Roman" panose="02020603050405020304" pitchFamily="18" charset="0"/>
                <a:cs typeface="Times New Roman" panose="02020603050405020304" pitchFamily="18" charset="0"/>
              </a:rPr>
              <a:t>Kahypar</a:t>
            </a:r>
            <a:r>
              <a:rPr lang="en-US" baseline="30000" dirty="0">
                <a:latin typeface="Times New Roman" panose="02020603050405020304" pitchFamily="18" charset="0"/>
                <a:cs typeface="Times New Roman" panose="02020603050405020304" pitchFamily="18" charset="0"/>
              </a:rPr>
              <a:t>[4]</a:t>
            </a:r>
            <a:r>
              <a:rPr lang="en-US" dirty="0">
                <a:latin typeface="Times New Roman" panose="02020603050405020304" pitchFamily="18" charset="0"/>
                <a:cs typeface="Times New Roman" panose="02020603050405020304" pitchFamily="18" charset="0"/>
              </a:rPr>
              <a:t>.</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3"/>
          <a:stretch>
            <a:fillRect/>
          </a:stretch>
        </p:blipFill>
        <p:spPr>
          <a:xfrm>
            <a:off x="1226914" y="4259244"/>
            <a:ext cx="2615883" cy="2138822"/>
          </a:xfrm>
          <a:prstGeom prst="rect">
            <a:avLst/>
          </a:prstGeom>
        </p:spPr>
      </p:pic>
      <p:sp>
        <p:nvSpPr>
          <p:cNvPr id="16" name="TextBox 15">
            <a:extLst>
              <a:ext uri="{FF2B5EF4-FFF2-40B4-BE49-F238E27FC236}">
                <a16:creationId xmlns:a16="http://schemas.microsoft.com/office/drawing/2014/main" id="{22F64639-6E03-CCFC-A2BD-301761EA6F2B}"/>
              </a:ext>
            </a:extLst>
          </p:cNvPr>
          <p:cNvSpPr txBox="1"/>
          <p:nvPr/>
        </p:nvSpPr>
        <p:spPr>
          <a:xfrm>
            <a:off x="457200" y="6419566"/>
            <a:ext cx="9097108"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[4] </a:t>
            </a:r>
            <a:r>
              <a:rPr lang="en-US" sz="1400" dirty="0">
                <a:latin typeface="Times New Roman" panose="02020603050405020304" pitchFamily="18" charset="0"/>
                <a:cs typeface="Times New Roman" panose="02020603050405020304" pitchFamily="18" charset="0"/>
                <a:hlinkClick r:id="rId4"/>
              </a:rPr>
              <a:t>https://kahypar.org</a:t>
            </a:r>
            <a:r>
              <a:rPr lang="en-US" sz="1400" dirty="0">
                <a:latin typeface="Times New Roman" panose="02020603050405020304" pitchFamily="18" charset="0"/>
                <a:cs typeface="Times New Roman" panose="02020603050405020304" pitchFamily="18" charset="0"/>
              </a:rPr>
              <a:t> </a:t>
            </a:r>
            <a:endParaRPr lang="en-US" sz="1400" b="0" i="0" dirty="0">
              <a:solidFill>
                <a:schemeClr val="tx1"/>
              </a:solidFill>
              <a:effectLst/>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910C4B79-77F2-93FF-8302-0D9322592A0F}"/>
              </a:ext>
            </a:extLst>
          </p:cNvPr>
          <p:cNvPicPr>
            <a:picLocks noChangeAspect="1"/>
          </p:cNvPicPr>
          <p:nvPr/>
        </p:nvPicPr>
        <p:blipFill>
          <a:blip r:embed="rId5"/>
          <a:stretch>
            <a:fillRect/>
          </a:stretch>
        </p:blipFill>
        <p:spPr>
          <a:xfrm>
            <a:off x="1041718" y="2019129"/>
            <a:ext cx="3086503" cy="2218615"/>
          </a:xfrm>
          <a:prstGeom prst="rect">
            <a:avLst/>
          </a:prstGeom>
        </p:spPr>
      </p:pic>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C49AFFF1-8305-9CA3-EC29-2EF7360F7492}"/>
                  </a:ext>
                </a:extLst>
              </p:cNvPr>
              <p:cNvSpPr txBox="1"/>
              <p:nvPr/>
            </p:nvSpPr>
            <p:spPr>
              <a:xfrm>
                <a:off x="3887084" y="2057058"/>
                <a:ext cx="2165978" cy="246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rgbClr val="C00000"/>
                          </a:solidFill>
                          <a:latin typeface="Cambria Math" panose="02040503050406030204" pitchFamily="18" charset="0"/>
                          <a:ea typeface="Cambria Math" panose="02040503050406030204" pitchFamily="18" charset="0"/>
                        </a:rPr>
                        <m:t>←</m:t>
                      </m:r>
                      <m:r>
                        <a:rPr lang="en-US" sz="1600" b="0" i="1" smtClean="0">
                          <a:solidFill>
                            <a:srgbClr val="C00000"/>
                          </a:solidFill>
                          <a:latin typeface="Cambria Math" panose="02040503050406030204" pitchFamily="18" charset="0"/>
                        </a:rPr>
                        <m:t>𝑤𝑒𝑖𝑔h𝑡</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𝑜𝑓</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𝑛𝑜𝑑𝑒𝑠</m:t>
                      </m:r>
                      <m:r>
                        <a:rPr lang="en-US" sz="1600" b="0" i="1" smtClean="0">
                          <a:solidFill>
                            <a:srgbClr val="C00000"/>
                          </a:solidFill>
                          <a:latin typeface="Cambria Math" panose="02040503050406030204" pitchFamily="18" charset="0"/>
                        </a:rPr>
                        <m:t>=1</m:t>
                      </m:r>
                    </m:oMath>
                  </m:oMathPara>
                </a14:m>
                <a:endParaRPr lang="en-US" sz="1600" dirty="0">
                  <a:solidFill>
                    <a:srgbClr val="C00000"/>
                  </a:solidFill>
                </a:endParaRPr>
              </a:p>
            </p:txBody>
          </p:sp>
        </mc:Choice>
        <mc:Fallback xmlns="">
          <p:sp>
            <p:nvSpPr>
              <p:cNvPr id="21" name="TextBox 20">
                <a:extLst>
                  <a:ext uri="{FF2B5EF4-FFF2-40B4-BE49-F238E27FC236}">
                    <a16:creationId xmlns:a16="http://schemas.microsoft.com/office/drawing/2014/main" id="{C49AFFF1-8305-9CA3-EC29-2EF7360F7492}"/>
                  </a:ext>
                </a:extLst>
              </p:cNvPr>
              <p:cNvSpPr txBox="1">
                <a:spLocks noRot="1" noChangeAspect="1" noMove="1" noResize="1" noEditPoints="1" noAdjustHandles="1" noChangeArrowheads="1" noChangeShapeType="1" noTextEdit="1"/>
              </p:cNvSpPr>
              <p:nvPr/>
            </p:nvSpPr>
            <p:spPr>
              <a:xfrm>
                <a:off x="3887084" y="2057058"/>
                <a:ext cx="2165978" cy="246221"/>
              </a:xfrm>
              <a:prstGeom prst="rect">
                <a:avLst/>
              </a:prstGeom>
              <a:blipFill>
                <a:blip r:embed="rId6"/>
                <a:stretch>
                  <a:fillRect l="-1170" t="-4762" r="-1754" b="-3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1D9F8899-6AD4-8C50-010E-513CB067DB0C}"/>
                  </a:ext>
                </a:extLst>
              </p:cNvPr>
              <p:cNvSpPr txBox="1"/>
              <p:nvPr/>
            </p:nvSpPr>
            <p:spPr>
              <a:xfrm>
                <a:off x="902657" y="2118289"/>
                <a:ext cx="278121"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rgbClr val="C00000"/>
                          </a:solidFill>
                          <a:latin typeface="Cambria Math" panose="02040503050406030204" pitchFamily="18" charset="0"/>
                        </a:rPr>
                        <m:t>𝐴</m:t>
                      </m:r>
                      <m:r>
                        <m:rPr>
                          <m:sty m:val="p"/>
                        </m:rPr>
                        <a:rPr lang="en-US" b="0" i="0" smtClean="0">
                          <a:solidFill>
                            <a:srgbClr val="C00000"/>
                          </a:solidFill>
                          <a:latin typeface="Cambria Math" panose="02040503050406030204" pitchFamily="18" charset="0"/>
                        </a:rPr>
                        <m:t>B</m:t>
                      </m:r>
                    </m:oMath>
                  </m:oMathPara>
                </a14:m>
                <a:endParaRPr lang="en-US" dirty="0">
                  <a:solidFill>
                    <a:srgbClr val="C00000"/>
                  </a:solidFill>
                </a:endParaRPr>
              </a:p>
            </p:txBody>
          </p:sp>
        </mc:Choice>
        <mc:Fallback xmlns="">
          <p:sp>
            <p:nvSpPr>
              <p:cNvPr id="22" name="TextBox 21">
                <a:extLst>
                  <a:ext uri="{FF2B5EF4-FFF2-40B4-BE49-F238E27FC236}">
                    <a16:creationId xmlns:a16="http://schemas.microsoft.com/office/drawing/2014/main" id="{1D9F8899-6AD4-8C50-010E-513CB067DB0C}"/>
                  </a:ext>
                </a:extLst>
              </p:cNvPr>
              <p:cNvSpPr txBox="1">
                <a:spLocks noRot="1" noChangeAspect="1" noMove="1" noResize="1" noEditPoints="1" noAdjustHandles="1" noChangeArrowheads="1" noChangeShapeType="1" noTextEdit="1"/>
              </p:cNvSpPr>
              <p:nvPr/>
            </p:nvSpPr>
            <p:spPr>
              <a:xfrm>
                <a:off x="902657" y="2118289"/>
                <a:ext cx="278121" cy="276999"/>
              </a:xfrm>
              <a:prstGeom prst="rect">
                <a:avLst/>
              </a:prstGeom>
              <a:blipFill>
                <a:blip r:embed="rId7"/>
                <a:stretch>
                  <a:fillRect l="-30435" r="-26087" b="-8696"/>
                </a:stretch>
              </a:blipFill>
            </p:spPr>
            <p:txBody>
              <a:bodyPr/>
              <a:lstStyle/>
              <a:p>
                <a:r>
                  <a:rPr lang="en-US">
                    <a:noFill/>
                  </a:rPr>
                  <a:t> </a:t>
                </a:r>
              </a:p>
            </p:txBody>
          </p:sp>
        </mc:Fallback>
      </mc:AlternateContent>
      <p:sp>
        <p:nvSpPr>
          <p:cNvPr id="23" name="Freeform 22">
            <a:extLst>
              <a:ext uri="{FF2B5EF4-FFF2-40B4-BE49-F238E27FC236}">
                <a16:creationId xmlns:a16="http://schemas.microsoft.com/office/drawing/2014/main" id="{989B48C7-64C2-2208-F79C-A9916D872235}"/>
              </a:ext>
            </a:extLst>
          </p:cNvPr>
          <p:cNvSpPr/>
          <p:nvPr/>
        </p:nvSpPr>
        <p:spPr>
          <a:xfrm>
            <a:off x="1217568" y="2087332"/>
            <a:ext cx="650115" cy="972258"/>
          </a:xfrm>
          <a:custGeom>
            <a:avLst/>
            <a:gdLst>
              <a:gd name="connsiteX0" fmla="*/ 132261 w 650115"/>
              <a:gd name="connsiteY0" fmla="*/ 24497 h 972258"/>
              <a:gd name="connsiteX1" fmla="*/ 589461 w 650115"/>
              <a:gd name="connsiteY1" fmla="*/ 612325 h 972258"/>
              <a:gd name="connsiteX2" fmla="*/ 600346 w 650115"/>
              <a:gd name="connsiteY2" fmla="*/ 971554 h 972258"/>
              <a:gd name="connsiteX3" fmla="*/ 175803 w 650115"/>
              <a:gd name="connsiteY3" fmla="*/ 688525 h 972258"/>
              <a:gd name="connsiteX4" fmla="*/ 1632 w 650115"/>
              <a:gd name="connsiteY4" fmla="*/ 166011 h 972258"/>
              <a:gd name="connsiteX5" fmla="*/ 132261 w 650115"/>
              <a:gd name="connsiteY5" fmla="*/ 24497 h 97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115" h="972258">
                <a:moveTo>
                  <a:pt x="132261" y="24497"/>
                </a:moveTo>
                <a:cubicBezTo>
                  <a:pt x="230233" y="98883"/>
                  <a:pt x="511447" y="454482"/>
                  <a:pt x="589461" y="612325"/>
                </a:cubicBezTo>
                <a:cubicBezTo>
                  <a:pt x="667475" y="770168"/>
                  <a:pt x="669289" y="958854"/>
                  <a:pt x="600346" y="971554"/>
                </a:cubicBezTo>
                <a:cubicBezTo>
                  <a:pt x="531403" y="984254"/>
                  <a:pt x="275589" y="822782"/>
                  <a:pt x="175803" y="688525"/>
                </a:cubicBezTo>
                <a:cubicBezTo>
                  <a:pt x="76017" y="554268"/>
                  <a:pt x="12518" y="273054"/>
                  <a:pt x="1632" y="166011"/>
                </a:cubicBezTo>
                <a:cubicBezTo>
                  <a:pt x="-9254" y="58968"/>
                  <a:pt x="34289" y="-49889"/>
                  <a:pt x="132261" y="24497"/>
                </a:cubicBezTo>
                <a:close/>
              </a:path>
            </a:pathLst>
          </a:custGeom>
          <a:solidFill>
            <a:schemeClr val="bg2">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1B4DE03B-A250-67F1-29E0-292CCB31E2E9}"/>
                  </a:ext>
                </a:extLst>
              </p:cNvPr>
              <p:cNvSpPr txBox="1"/>
              <p:nvPr/>
            </p:nvSpPr>
            <p:spPr>
              <a:xfrm>
                <a:off x="4387574" y="4693759"/>
                <a:ext cx="1164999" cy="24692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m:t>
                              </m:r>
                            </m:sup>
                          </m:sSup>
                        </m:e>
                      </m:d>
                      <m:r>
                        <a:rPr lang="en-US" sz="1600" b="0" i="1" smtClean="0">
                          <a:solidFill>
                            <a:srgbClr val="C00000"/>
                          </a:solidFill>
                          <a:latin typeface="Cambria Math" panose="02040503050406030204" pitchFamily="18" charset="0"/>
                        </a:rPr>
                        <m:t>=2</m:t>
                      </m:r>
                    </m:oMath>
                  </m:oMathPara>
                </a14:m>
                <a:endParaRPr lang="en-US" sz="1600" dirty="0">
                  <a:solidFill>
                    <a:srgbClr val="C00000"/>
                  </a:solidFill>
                </a:endParaRPr>
              </a:p>
            </p:txBody>
          </p:sp>
        </mc:Choice>
        <mc:Fallback xmlns="">
          <p:sp>
            <p:nvSpPr>
              <p:cNvPr id="27" name="TextBox 26">
                <a:extLst>
                  <a:ext uri="{FF2B5EF4-FFF2-40B4-BE49-F238E27FC236}">
                    <a16:creationId xmlns:a16="http://schemas.microsoft.com/office/drawing/2014/main" id="{1B4DE03B-A250-67F1-29E0-292CCB31E2E9}"/>
                  </a:ext>
                </a:extLst>
              </p:cNvPr>
              <p:cNvSpPr txBox="1">
                <a:spLocks noRot="1" noChangeAspect="1" noMove="1" noResize="1" noEditPoints="1" noAdjustHandles="1" noChangeArrowheads="1" noChangeShapeType="1" noTextEdit="1"/>
              </p:cNvSpPr>
              <p:nvPr/>
            </p:nvSpPr>
            <p:spPr>
              <a:xfrm>
                <a:off x="4387574" y="4693759"/>
                <a:ext cx="1164999" cy="246927"/>
              </a:xfrm>
              <a:prstGeom prst="rect">
                <a:avLst/>
              </a:prstGeom>
              <a:blipFill>
                <a:blip r:embed="rId8"/>
                <a:stretch>
                  <a:fillRect l="-1075" t="-5000" r="-3226" b="-15000"/>
                </a:stretch>
              </a:blipFill>
            </p:spPr>
            <p:txBody>
              <a:bodyPr/>
              <a:lstStyle/>
              <a:p>
                <a:r>
                  <a:rPr lang="en-US">
                    <a:noFill/>
                  </a:rPr>
                  <a:t> </a:t>
                </a:r>
              </a:p>
            </p:txBody>
          </p:sp>
        </mc:Fallback>
      </mc:AlternateContent>
      <p:pic>
        <p:nvPicPr>
          <p:cNvPr id="28" name="Picture 27" descr="A black text on a white background&#10;&#10;Description automatically generated">
            <a:extLst>
              <a:ext uri="{FF2B5EF4-FFF2-40B4-BE49-F238E27FC236}">
                <a16:creationId xmlns:a16="http://schemas.microsoft.com/office/drawing/2014/main" id="{1CAF702B-86AD-CE05-E2B3-78D6B973EE24}"/>
              </a:ext>
            </a:extLst>
          </p:cNvPr>
          <p:cNvPicPr>
            <a:picLocks noChangeAspect="1"/>
          </p:cNvPicPr>
          <p:nvPr/>
        </p:nvPicPr>
        <p:blipFill>
          <a:blip r:embed="rId9"/>
          <a:stretch>
            <a:fillRect/>
          </a:stretch>
        </p:blipFill>
        <p:spPr>
          <a:xfrm>
            <a:off x="5130487" y="3252834"/>
            <a:ext cx="5866588" cy="830997"/>
          </a:xfrm>
          <a:prstGeom prst="rect">
            <a:avLst/>
          </a:prstGeom>
        </p:spPr>
      </p:pic>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32CDA4DE-0757-63BE-BC04-F2A7C4A79B7B}"/>
                  </a:ext>
                </a:extLst>
              </p:cNvPr>
              <p:cNvSpPr txBox="1"/>
              <p:nvPr/>
            </p:nvSpPr>
            <p:spPr>
              <a:xfrm>
                <a:off x="5130487" y="2324779"/>
                <a:ext cx="6242606" cy="830997"/>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a:rPr lang="en-US" i="1" smtClean="0">
                          <a:latin typeface="Cambria Math" panose="02040503050406030204" pitchFamily="18" charset="0"/>
                          <a:ea typeface="Cambria Math" panose="02040503050406030204" pitchFamily="18" charset="0"/>
                        </a:rPr>
                        <m:t>𝜂</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𝑝𝑟𝑒𝑑𝑖𝑐𝑡𝑒𝑑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𝑤𝑒𝑖𝑔h𝑡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𝑐𝑙𝑢𝑠𝑡𝑒𝑟𝑠</m:t>
                      </m:r>
                    </m:oMath>
                  </m:oMathPara>
                </a14:m>
                <a:endParaRPr lang="en-US"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m:rPr>
                          <m:sty m:val="p"/>
                        </m:rPr>
                        <a:rPr lang="el-GR" b="0" i="1" smtClean="0">
                          <a:latin typeface="Cambria Math" panose="02040503050406030204" pitchFamily="18" charset="0"/>
                          <a:ea typeface="Cambria Math" panose="02040503050406030204" pitchFamily="18" charset="0"/>
                        </a:rPr>
                        <m:t>Γ</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𝑣</m:t>
                          </m:r>
                        </m:e>
                      </m:d>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𝑡h𝑒</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𝑠𝑒𝑡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h𝑦𝑝𝑒𝑟𝑒𝑑𝑔𝑒𝑠</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𝑐𝑜𝑛𝑛𝑒𝑐𝑡𝑒𝑑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𝑡𝑜</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𝑣</m:t>
                      </m:r>
                    </m:oMath>
                  </m:oMathPara>
                </a14:m>
                <a:endParaRPr lang="en-US" dirty="0"/>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𝑒</m:t>
                          </m:r>
                        </m:e>
                      </m:d>
                      <m:r>
                        <a:rPr lang="en-US" b="0" i="1" smtClean="0">
                          <a:latin typeface="Cambria Math" panose="02040503050406030204" pitchFamily="18" charset="0"/>
                        </a:rPr>
                        <m:t>:</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𝑒𝑛𝑑</m:t>
                      </m:r>
                      <m:r>
                        <a:rPr lang="en-US" b="0" i="1" smtClean="0">
                          <a:latin typeface="Cambria Math" panose="02040503050406030204" pitchFamily="18" charset="0"/>
                        </a:rPr>
                        <m:t> </m:t>
                      </m:r>
                      <m:r>
                        <a:rPr lang="en-US" b="0" i="1" smtClean="0">
                          <a:latin typeface="Cambria Math" panose="02040503050406030204" pitchFamily="18" charset="0"/>
                        </a:rPr>
                        <m:t>𝑝𝑜𝑖𝑛𝑡𝑠</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𝑝𝑖𝑛</m:t>
                          </m:r>
                          <m:r>
                            <a:rPr lang="en-US" b="0" i="1" smtClean="0">
                              <a:latin typeface="Cambria Math" panose="02040503050406030204" pitchFamily="18" charset="0"/>
                            </a:rPr>
                            <m:t> </m:t>
                          </m:r>
                          <m:r>
                            <a:rPr lang="en-US" b="0" i="1" smtClean="0">
                              <a:latin typeface="Cambria Math" panose="02040503050406030204" pitchFamily="18" charset="0"/>
                            </a:rPr>
                            <m:t>𝑐𝑜𝑢𝑛𝑡𝑠</m:t>
                          </m:r>
                        </m:e>
                      </m:d>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h𝑦𝑝𝑒𝑟𝑒𝑑𝑔𝑒</m:t>
                      </m:r>
                      <m:r>
                        <a:rPr lang="en-US" b="0" i="1" smtClean="0">
                          <a:latin typeface="Cambria Math" panose="02040503050406030204" pitchFamily="18" charset="0"/>
                        </a:rPr>
                        <m:t> </m:t>
                      </m:r>
                      <m:r>
                        <a:rPr lang="en-US" b="0" i="1" smtClean="0">
                          <a:latin typeface="Cambria Math" panose="02040503050406030204" pitchFamily="18" charset="0"/>
                        </a:rPr>
                        <m:t>𝑒</m:t>
                      </m:r>
                    </m:oMath>
                  </m:oMathPara>
                </a14:m>
                <a:endParaRPr lang="en-US" dirty="0"/>
              </a:p>
            </p:txBody>
          </p:sp>
        </mc:Choice>
        <mc:Fallback xmlns="">
          <p:sp>
            <p:nvSpPr>
              <p:cNvPr id="29" name="TextBox 28">
                <a:extLst>
                  <a:ext uri="{FF2B5EF4-FFF2-40B4-BE49-F238E27FC236}">
                    <a16:creationId xmlns:a16="http://schemas.microsoft.com/office/drawing/2014/main" id="{32CDA4DE-0757-63BE-BC04-F2A7C4A79B7B}"/>
                  </a:ext>
                </a:extLst>
              </p:cNvPr>
              <p:cNvSpPr txBox="1">
                <a:spLocks noRot="1" noChangeAspect="1" noMove="1" noResize="1" noEditPoints="1" noAdjustHandles="1" noChangeArrowheads="1" noChangeShapeType="1" noTextEdit="1"/>
              </p:cNvSpPr>
              <p:nvPr/>
            </p:nvSpPr>
            <p:spPr>
              <a:xfrm>
                <a:off x="5130487" y="2324779"/>
                <a:ext cx="6242606" cy="830997"/>
              </a:xfrm>
              <a:prstGeom prst="rect">
                <a:avLst/>
              </a:prstGeom>
              <a:blipFill>
                <a:blip r:embed="rId10"/>
                <a:stretch>
                  <a:fillRect l="-2033" t="-1493" b="-11940"/>
                </a:stretch>
              </a:blipFill>
            </p:spPr>
            <p:txBody>
              <a:bodyPr/>
              <a:lstStyle/>
              <a:p>
                <a:r>
                  <a:rPr lang="en-US">
                    <a:noFill/>
                  </a:rPr>
                  <a:t> </a:t>
                </a:r>
              </a:p>
            </p:txBody>
          </p:sp>
        </mc:Fallback>
      </mc:AlternateContent>
    </p:spTree>
    <p:extLst>
      <p:ext uri="{BB962C8B-B14F-4D97-AF65-F5344CB8AC3E}">
        <p14:creationId xmlns:p14="http://schemas.microsoft.com/office/powerpoint/2010/main" val="3878218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Partition hypergraph</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Partition the hypergraph using </a:t>
            </a:r>
            <a:r>
              <a:rPr lang="en-US" dirty="0" err="1">
                <a:latin typeface="Times New Roman" panose="02020603050405020304" pitchFamily="18" charset="0"/>
                <a:cs typeface="Times New Roman" panose="02020603050405020304" pitchFamily="18" charset="0"/>
              </a:rPr>
              <a:t>Kahypar</a:t>
            </a:r>
            <a:r>
              <a:rPr lang="en-US" baseline="30000" dirty="0">
                <a:latin typeface="Times New Roman" panose="02020603050405020304" pitchFamily="18" charset="0"/>
                <a:cs typeface="Times New Roman" panose="02020603050405020304" pitchFamily="18" charset="0"/>
              </a:rPr>
              <a:t>[4]</a:t>
            </a:r>
            <a:r>
              <a:rPr lang="en-US" dirty="0">
                <a:latin typeface="Times New Roman" panose="02020603050405020304" pitchFamily="18" charset="0"/>
                <a:cs typeface="Times New Roman" panose="02020603050405020304" pitchFamily="18" charset="0"/>
              </a:rPr>
              <a:t>.</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3"/>
          <a:stretch>
            <a:fillRect/>
          </a:stretch>
        </p:blipFill>
        <p:spPr>
          <a:xfrm>
            <a:off x="1226914" y="4259244"/>
            <a:ext cx="2615883" cy="2138822"/>
          </a:xfrm>
          <a:prstGeom prst="rect">
            <a:avLst/>
          </a:prstGeom>
        </p:spPr>
      </p:pic>
      <p:sp>
        <p:nvSpPr>
          <p:cNvPr id="16" name="TextBox 15">
            <a:extLst>
              <a:ext uri="{FF2B5EF4-FFF2-40B4-BE49-F238E27FC236}">
                <a16:creationId xmlns:a16="http://schemas.microsoft.com/office/drawing/2014/main" id="{22F64639-6E03-CCFC-A2BD-301761EA6F2B}"/>
              </a:ext>
            </a:extLst>
          </p:cNvPr>
          <p:cNvSpPr txBox="1"/>
          <p:nvPr/>
        </p:nvSpPr>
        <p:spPr>
          <a:xfrm>
            <a:off x="457200" y="6419566"/>
            <a:ext cx="9097108"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[4] </a:t>
            </a:r>
            <a:r>
              <a:rPr lang="en-US" sz="1400" dirty="0">
                <a:latin typeface="Times New Roman" panose="02020603050405020304" pitchFamily="18" charset="0"/>
                <a:cs typeface="Times New Roman" panose="02020603050405020304" pitchFamily="18" charset="0"/>
                <a:hlinkClick r:id="rId4"/>
              </a:rPr>
              <a:t>https://kahypar.org</a:t>
            </a:r>
            <a:r>
              <a:rPr lang="en-US" sz="1400" dirty="0">
                <a:latin typeface="Times New Roman" panose="02020603050405020304" pitchFamily="18" charset="0"/>
                <a:cs typeface="Times New Roman" panose="02020603050405020304" pitchFamily="18" charset="0"/>
              </a:rPr>
              <a:t> </a:t>
            </a:r>
            <a:endParaRPr lang="en-US" sz="1400" b="0" i="0" dirty="0">
              <a:solidFill>
                <a:schemeClr val="tx1"/>
              </a:solidFill>
              <a:effectLst/>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910C4B79-77F2-93FF-8302-0D9322592A0F}"/>
              </a:ext>
            </a:extLst>
          </p:cNvPr>
          <p:cNvPicPr>
            <a:picLocks noChangeAspect="1"/>
          </p:cNvPicPr>
          <p:nvPr/>
        </p:nvPicPr>
        <p:blipFill>
          <a:blip r:embed="rId5"/>
          <a:stretch>
            <a:fillRect/>
          </a:stretch>
        </p:blipFill>
        <p:spPr>
          <a:xfrm>
            <a:off x="1041718" y="2019129"/>
            <a:ext cx="3086503" cy="2218615"/>
          </a:xfrm>
          <a:prstGeom prst="rect">
            <a:avLst/>
          </a:prstGeom>
        </p:spPr>
      </p:pic>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1D9F8899-6AD4-8C50-010E-513CB067DB0C}"/>
                  </a:ext>
                </a:extLst>
              </p:cNvPr>
              <p:cNvSpPr txBox="1"/>
              <p:nvPr/>
            </p:nvSpPr>
            <p:spPr>
              <a:xfrm>
                <a:off x="1632428" y="1836960"/>
                <a:ext cx="545143"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rgbClr val="C00000"/>
                          </a:solidFill>
                          <a:latin typeface="Cambria Math" panose="02040503050406030204" pitchFamily="18" charset="0"/>
                        </a:rPr>
                        <m:t>𝐴</m:t>
                      </m:r>
                      <m:r>
                        <m:rPr>
                          <m:sty m:val="p"/>
                        </m:rPr>
                        <a:rPr lang="en-US" b="0" i="0" smtClean="0">
                          <a:solidFill>
                            <a:srgbClr val="C00000"/>
                          </a:solidFill>
                          <a:latin typeface="Cambria Math" panose="02040503050406030204" pitchFamily="18" charset="0"/>
                        </a:rPr>
                        <m:t>BC</m:t>
                      </m:r>
                    </m:oMath>
                  </m:oMathPara>
                </a14:m>
                <a:endParaRPr lang="en-US" dirty="0">
                  <a:solidFill>
                    <a:srgbClr val="C00000"/>
                  </a:solidFill>
                </a:endParaRPr>
              </a:p>
            </p:txBody>
          </p:sp>
        </mc:Choice>
        <mc:Fallback xmlns="">
          <p:sp>
            <p:nvSpPr>
              <p:cNvPr id="22" name="TextBox 21">
                <a:extLst>
                  <a:ext uri="{FF2B5EF4-FFF2-40B4-BE49-F238E27FC236}">
                    <a16:creationId xmlns:a16="http://schemas.microsoft.com/office/drawing/2014/main" id="{1D9F8899-6AD4-8C50-010E-513CB067DB0C}"/>
                  </a:ext>
                </a:extLst>
              </p:cNvPr>
              <p:cNvSpPr txBox="1">
                <a:spLocks noRot="1" noChangeAspect="1" noMove="1" noResize="1" noEditPoints="1" noAdjustHandles="1" noChangeArrowheads="1" noChangeShapeType="1" noTextEdit="1"/>
              </p:cNvSpPr>
              <p:nvPr/>
            </p:nvSpPr>
            <p:spPr>
              <a:xfrm>
                <a:off x="1632428" y="1836960"/>
                <a:ext cx="545143" cy="276999"/>
              </a:xfrm>
              <a:prstGeom prst="rect">
                <a:avLst/>
              </a:prstGeom>
              <a:blipFill>
                <a:blip r:embed="rId6"/>
                <a:stretch>
                  <a:fillRect l="-2273" r="-2273" b="-434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1B4DE03B-A250-67F1-29E0-292CCB31E2E9}"/>
                  </a:ext>
                </a:extLst>
              </p:cNvPr>
              <p:cNvSpPr txBox="1"/>
              <p:nvPr/>
            </p:nvSpPr>
            <p:spPr>
              <a:xfrm>
                <a:off x="4387574" y="4693759"/>
                <a:ext cx="1289071" cy="98642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𝐴𝐵𝐶</m:t>
                              </m:r>
                            </m:sup>
                          </m:sSup>
                        </m:e>
                      </m:d>
                      <m:r>
                        <a:rPr lang="en-US" sz="1600" b="0" i="1" smtClean="0">
                          <a:solidFill>
                            <a:srgbClr val="C00000"/>
                          </a:solidFill>
                          <a:latin typeface="Cambria Math" panose="02040503050406030204" pitchFamily="18" charset="0"/>
                        </a:rPr>
                        <m:t>=1</m:t>
                      </m:r>
                    </m:oMath>
                  </m:oMathPara>
                </a14:m>
                <a:endParaRPr lang="en-US" sz="1600" b="0" dirty="0">
                  <a:solidFill>
                    <a:srgbClr val="C00000"/>
                  </a:solidFill>
                </a:endParaRPr>
              </a:p>
              <a:p>
                <a:endParaRPr lang="en-US" sz="1600" dirty="0">
                  <a:solidFill>
                    <a:srgbClr val="C00000"/>
                  </a:solidFill>
                </a:endParaRPr>
              </a:p>
              <a:p>
                <a:endParaRPr lang="en-US" sz="1600" dirty="0">
                  <a:solidFill>
                    <a:srgbClr val="C00000"/>
                  </a:solidFill>
                </a:endParaRPr>
              </a:p>
            </p:txBody>
          </p:sp>
        </mc:Choice>
        <mc:Fallback xmlns="">
          <p:sp>
            <p:nvSpPr>
              <p:cNvPr id="27" name="TextBox 26">
                <a:extLst>
                  <a:ext uri="{FF2B5EF4-FFF2-40B4-BE49-F238E27FC236}">
                    <a16:creationId xmlns:a16="http://schemas.microsoft.com/office/drawing/2014/main" id="{1B4DE03B-A250-67F1-29E0-292CCB31E2E9}"/>
                  </a:ext>
                </a:extLst>
              </p:cNvPr>
              <p:cNvSpPr txBox="1">
                <a:spLocks noRot="1" noChangeAspect="1" noMove="1" noResize="1" noEditPoints="1" noAdjustHandles="1" noChangeArrowheads="1" noChangeShapeType="1" noTextEdit="1"/>
              </p:cNvSpPr>
              <p:nvPr/>
            </p:nvSpPr>
            <p:spPr>
              <a:xfrm>
                <a:off x="4387574" y="4693759"/>
                <a:ext cx="1289071" cy="986424"/>
              </a:xfrm>
              <a:prstGeom prst="rect">
                <a:avLst/>
              </a:prstGeom>
              <a:blipFill>
                <a:blip r:embed="rId7"/>
                <a:stretch>
                  <a:fillRect t="-1266" r="-2941"/>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BA66E991-A185-2300-6E0C-85E2A2995B50}"/>
              </a:ext>
            </a:extLst>
          </p:cNvPr>
          <p:cNvSpPr/>
          <p:nvPr/>
        </p:nvSpPr>
        <p:spPr>
          <a:xfrm>
            <a:off x="1632428" y="2113959"/>
            <a:ext cx="468515" cy="375589"/>
          </a:xfrm>
          <a:prstGeom prst="rect">
            <a:avLst/>
          </a:prstGeom>
          <a:solidFill>
            <a:schemeClr val="tx2">
              <a:lumMod val="50000"/>
              <a:lumOff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0C9B1136-7262-3DA4-C6EB-FC4D3EAC3FEA}"/>
                  </a:ext>
                </a:extLst>
              </p:cNvPr>
              <p:cNvSpPr txBox="1"/>
              <p:nvPr/>
            </p:nvSpPr>
            <p:spPr>
              <a:xfrm>
                <a:off x="3887084" y="2057058"/>
                <a:ext cx="2165978" cy="246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rgbClr val="C00000"/>
                          </a:solidFill>
                          <a:latin typeface="Cambria Math" panose="02040503050406030204" pitchFamily="18" charset="0"/>
                          <a:ea typeface="Cambria Math" panose="02040503050406030204" pitchFamily="18" charset="0"/>
                        </a:rPr>
                        <m:t>←</m:t>
                      </m:r>
                      <m:r>
                        <a:rPr lang="en-US" sz="1600" b="0" i="1" smtClean="0">
                          <a:solidFill>
                            <a:srgbClr val="C00000"/>
                          </a:solidFill>
                          <a:latin typeface="Cambria Math" panose="02040503050406030204" pitchFamily="18" charset="0"/>
                        </a:rPr>
                        <m:t>𝑤𝑒𝑖𝑔h𝑡</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𝑜𝑓</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𝑛𝑜𝑑𝑒𝑠</m:t>
                      </m:r>
                      <m:r>
                        <a:rPr lang="en-US" sz="1600" b="0" i="1" smtClean="0">
                          <a:solidFill>
                            <a:srgbClr val="C00000"/>
                          </a:solidFill>
                          <a:latin typeface="Cambria Math" panose="02040503050406030204" pitchFamily="18" charset="0"/>
                        </a:rPr>
                        <m:t>=1</m:t>
                      </m:r>
                    </m:oMath>
                  </m:oMathPara>
                </a14:m>
                <a:endParaRPr lang="en-US" sz="1600" dirty="0">
                  <a:solidFill>
                    <a:srgbClr val="C00000"/>
                  </a:solidFill>
                </a:endParaRPr>
              </a:p>
            </p:txBody>
          </p:sp>
        </mc:Choice>
        <mc:Fallback xmlns="">
          <p:sp>
            <p:nvSpPr>
              <p:cNvPr id="6" name="TextBox 5">
                <a:extLst>
                  <a:ext uri="{FF2B5EF4-FFF2-40B4-BE49-F238E27FC236}">
                    <a16:creationId xmlns:a16="http://schemas.microsoft.com/office/drawing/2014/main" id="{0C9B1136-7262-3DA4-C6EB-FC4D3EAC3FEA}"/>
                  </a:ext>
                </a:extLst>
              </p:cNvPr>
              <p:cNvSpPr txBox="1">
                <a:spLocks noRot="1" noChangeAspect="1" noMove="1" noResize="1" noEditPoints="1" noAdjustHandles="1" noChangeArrowheads="1" noChangeShapeType="1" noTextEdit="1"/>
              </p:cNvSpPr>
              <p:nvPr/>
            </p:nvSpPr>
            <p:spPr>
              <a:xfrm>
                <a:off x="3887084" y="2057058"/>
                <a:ext cx="2165978" cy="246221"/>
              </a:xfrm>
              <a:prstGeom prst="rect">
                <a:avLst/>
              </a:prstGeom>
              <a:blipFill>
                <a:blip r:embed="rId8"/>
                <a:stretch>
                  <a:fillRect l="-1170" t="-4762" r="-1754" b="-33333"/>
                </a:stretch>
              </a:blipFill>
            </p:spPr>
            <p:txBody>
              <a:bodyPr/>
              <a:lstStyle/>
              <a:p>
                <a:r>
                  <a:rPr lang="en-US">
                    <a:noFill/>
                  </a:rPr>
                  <a:t> </a:t>
                </a:r>
              </a:p>
            </p:txBody>
          </p:sp>
        </mc:Fallback>
      </mc:AlternateContent>
      <p:pic>
        <p:nvPicPr>
          <p:cNvPr id="8" name="Picture 7" descr="A black text on a white background&#10;&#10;Description automatically generated">
            <a:extLst>
              <a:ext uri="{FF2B5EF4-FFF2-40B4-BE49-F238E27FC236}">
                <a16:creationId xmlns:a16="http://schemas.microsoft.com/office/drawing/2014/main" id="{292E9490-FE88-6847-3A08-4FD07891EF48}"/>
              </a:ext>
            </a:extLst>
          </p:cNvPr>
          <p:cNvPicPr>
            <a:picLocks noChangeAspect="1"/>
          </p:cNvPicPr>
          <p:nvPr/>
        </p:nvPicPr>
        <p:blipFill>
          <a:blip r:embed="rId9"/>
          <a:stretch>
            <a:fillRect/>
          </a:stretch>
        </p:blipFill>
        <p:spPr>
          <a:xfrm>
            <a:off x="5130487" y="3252834"/>
            <a:ext cx="5866588" cy="830997"/>
          </a:xfrm>
          <a:prstGeom prst="rect">
            <a:avLst/>
          </a:prstGeom>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BFE33BD1-39D8-6FC4-9558-15623030FB3A}"/>
                  </a:ext>
                </a:extLst>
              </p:cNvPr>
              <p:cNvSpPr txBox="1"/>
              <p:nvPr/>
            </p:nvSpPr>
            <p:spPr>
              <a:xfrm>
                <a:off x="5130487" y="2324779"/>
                <a:ext cx="6242606" cy="830997"/>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a:rPr lang="en-US" i="1" smtClean="0">
                          <a:latin typeface="Cambria Math" panose="02040503050406030204" pitchFamily="18" charset="0"/>
                          <a:ea typeface="Cambria Math" panose="02040503050406030204" pitchFamily="18" charset="0"/>
                        </a:rPr>
                        <m:t>𝜂</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𝑝𝑟𝑒𝑑𝑖𝑐𝑡𝑒𝑑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𝑤𝑒𝑖𝑔h𝑡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𝑐𝑙𝑢𝑠𝑡𝑒𝑟𝑠</m:t>
                      </m:r>
                    </m:oMath>
                  </m:oMathPara>
                </a14:m>
                <a:endParaRPr lang="en-US"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m:rPr>
                          <m:sty m:val="p"/>
                        </m:rPr>
                        <a:rPr lang="el-GR" b="0" i="1" smtClean="0">
                          <a:latin typeface="Cambria Math" panose="02040503050406030204" pitchFamily="18" charset="0"/>
                          <a:ea typeface="Cambria Math" panose="02040503050406030204" pitchFamily="18" charset="0"/>
                        </a:rPr>
                        <m:t>Γ</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𝑣</m:t>
                          </m:r>
                        </m:e>
                      </m:d>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𝑡h𝑒</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𝑠𝑒𝑡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h𝑦𝑝𝑒𝑟𝑒𝑑𝑔𝑒𝑠</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𝑐𝑜𝑛𝑛𝑒𝑐𝑡𝑒𝑑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𝑡𝑜</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𝑣</m:t>
                      </m:r>
                    </m:oMath>
                  </m:oMathPara>
                </a14:m>
                <a:endParaRPr lang="en-US" dirty="0"/>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𝑒</m:t>
                          </m:r>
                        </m:e>
                      </m:d>
                      <m:r>
                        <a:rPr lang="en-US" b="0" i="1" smtClean="0">
                          <a:latin typeface="Cambria Math" panose="02040503050406030204" pitchFamily="18" charset="0"/>
                        </a:rPr>
                        <m:t>:</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𝑒𝑛𝑑</m:t>
                      </m:r>
                      <m:r>
                        <a:rPr lang="en-US" b="0" i="1" smtClean="0">
                          <a:latin typeface="Cambria Math" panose="02040503050406030204" pitchFamily="18" charset="0"/>
                        </a:rPr>
                        <m:t> </m:t>
                      </m:r>
                      <m:r>
                        <a:rPr lang="en-US" b="0" i="1" smtClean="0">
                          <a:latin typeface="Cambria Math" panose="02040503050406030204" pitchFamily="18" charset="0"/>
                        </a:rPr>
                        <m:t>𝑝𝑜𝑖𝑛𝑡𝑠</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𝑝𝑖𝑛</m:t>
                          </m:r>
                          <m:r>
                            <a:rPr lang="en-US" b="0" i="1" smtClean="0">
                              <a:latin typeface="Cambria Math" panose="02040503050406030204" pitchFamily="18" charset="0"/>
                            </a:rPr>
                            <m:t> </m:t>
                          </m:r>
                          <m:r>
                            <a:rPr lang="en-US" b="0" i="1" smtClean="0">
                              <a:latin typeface="Cambria Math" panose="02040503050406030204" pitchFamily="18" charset="0"/>
                            </a:rPr>
                            <m:t>𝑐𝑜𝑢𝑛𝑡𝑠</m:t>
                          </m:r>
                        </m:e>
                      </m:d>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h𝑦𝑝𝑒𝑟𝑒𝑑𝑔𝑒</m:t>
                      </m:r>
                      <m:r>
                        <a:rPr lang="en-US" b="0" i="1" smtClean="0">
                          <a:latin typeface="Cambria Math" panose="02040503050406030204" pitchFamily="18" charset="0"/>
                        </a:rPr>
                        <m:t> </m:t>
                      </m:r>
                      <m:r>
                        <a:rPr lang="en-US" b="0" i="1" smtClean="0">
                          <a:latin typeface="Cambria Math" panose="02040503050406030204" pitchFamily="18" charset="0"/>
                        </a:rPr>
                        <m:t>𝑒</m:t>
                      </m:r>
                    </m:oMath>
                  </m:oMathPara>
                </a14:m>
                <a:endParaRPr lang="en-US" dirty="0"/>
              </a:p>
            </p:txBody>
          </p:sp>
        </mc:Choice>
        <mc:Fallback xmlns="">
          <p:sp>
            <p:nvSpPr>
              <p:cNvPr id="9" name="TextBox 8">
                <a:extLst>
                  <a:ext uri="{FF2B5EF4-FFF2-40B4-BE49-F238E27FC236}">
                    <a16:creationId xmlns:a16="http://schemas.microsoft.com/office/drawing/2014/main" id="{BFE33BD1-39D8-6FC4-9558-15623030FB3A}"/>
                  </a:ext>
                </a:extLst>
              </p:cNvPr>
              <p:cNvSpPr txBox="1">
                <a:spLocks noRot="1" noChangeAspect="1" noMove="1" noResize="1" noEditPoints="1" noAdjustHandles="1" noChangeArrowheads="1" noChangeShapeType="1" noTextEdit="1"/>
              </p:cNvSpPr>
              <p:nvPr/>
            </p:nvSpPr>
            <p:spPr>
              <a:xfrm>
                <a:off x="5130487" y="2324779"/>
                <a:ext cx="6242606" cy="830997"/>
              </a:xfrm>
              <a:prstGeom prst="rect">
                <a:avLst/>
              </a:prstGeom>
              <a:blipFill>
                <a:blip r:embed="rId10"/>
                <a:stretch>
                  <a:fillRect l="-2033" t="-1493" b="-11940"/>
                </a:stretch>
              </a:blipFill>
            </p:spPr>
            <p:txBody>
              <a:bodyPr/>
              <a:lstStyle/>
              <a:p>
                <a:r>
                  <a:rPr lang="en-US">
                    <a:noFill/>
                  </a:rPr>
                  <a:t> </a:t>
                </a:r>
              </a:p>
            </p:txBody>
          </p:sp>
        </mc:Fallback>
      </mc:AlternateContent>
    </p:spTree>
    <p:extLst>
      <p:ext uri="{BB962C8B-B14F-4D97-AF65-F5344CB8AC3E}">
        <p14:creationId xmlns:p14="http://schemas.microsoft.com/office/powerpoint/2010/main" val="23856778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Partition hypergraph</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Partition the hypergraph using </a:t>
            </a:r>
            <a:r>
              <a:rPr lang="en-US" dirty="0" err="1">
                <a:latin typeface="Times New Roman" panose="02020603050405020304" pitchFamily="18" charset="0"/>
                <a:cs typeface="Times New Roman" panose="02020603050405020304" pitchFamily="18" charset="0"/>
              </a:rPr>
              <a:t>Kahypar</a:t>
            </a:r>
            <a:r>
              <a:rPr lang="en-US" baseline="30000" dirty="0">
                <a:latin typeface="Times New Roman" panose="02020603050405020304" pitchFamily="18" charset="0"/>
                <a:cs typeface="Times New Roman" panose="02020603050405020304" pitchFamily="18" charset="0"/>
              </a:rPr>
              <a:t>[4]</a:t>
            </a:r>
            <a:r>
              <a:rPr lang="en-US" dirty="0">
                <a:latin typeface="Times New Roman" panose="02020603050405020304" pitchFamily="18" charset="0"/>
                <a:cs typeface="Times New Roman" panose="02020603050405020304" pitchFamily="18" charset="0"/>
              </a:rPr>
              <a:t>.</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3"/>
          <a:stretch>
            <a:fillRect/>
          </a:stretch>
        </p:blipFill>
        <p:spPr>
          <a:xfrm>
            <a:off x="1226914" y="4259244"/>
            <a:ext cx="2615883" cy="2138822"/>
          </a:xfrm>
          <a:prstGeom prst="rect">
            <a:avLst/>
          </a:prstGeom>
        </p:spPr>
      </p:pic>
      <p:sp>
        <p:nvSpPr>
          <p:cNvPr id="16" name="TextBox 15">
            <a:extLst>
              <a:ext uri="{FF2B5EF4-FFF2-40B4-BE49-F238E27FC236}">
                <a16:creationId xmlns:a16="http://schemas.microsoft.com/office/drawing/2014/main" id="{22F64639-6E03-CCFC-A2BD-301761EA6F2B}"/>
              </a:ext>
            </a:extLst>
          </p:cNvPr>
          <p:cNvSpPr txBox="1"/>
          <p:nvPr/>
        </p:nvSpPr>
        <p:spPr>
          <a:xfrm>
            <a:off x="457200" y="6419566"/>
            <a:ext cx="9097108"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[4] </a:t>
            </a:r>
            <a:r>
              <a:rPr lang="en-US" sz="1400" dirty="0">
                <a:latin typeface="Times New Roman" panose="02020603050405020304" pitchFamily="18" charset="0"/>
                <a:cs typeface="Times New Roman" panose="02020603050405020304" pitchFamily="18" charset="0"/>
                <a:hlinkClick r:id="rId4"/>
              </a:rPr>
              <a:t>https://kahypar.org</a:t>
            </a:r>
            <a:r>
              <a:rPr lang="en-US" sz="1400" dirty="0">
                <a:latin typeface="Times New Roman" panose="02020603050405020304" pitchFamily="18" charset="0"/>
                <a:cs typeface="Times New Roman" panose="02020603050405020304" pitchFamily="18" charset="0"/>
              </a:rPr>
              <a:t> </a:t>
            </a:r>
            <a:endParaRPr lang="en-US" sz="1400" b="0" i="0" dirty="0">
              <a:solidFill>
                <a:schemeClr val="tx1"/>
              </a:solidFill>
              <a:effectLst/>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910C4B79-77F2-93FF-8302-0D9322592A0F}"/>
              </a:ext>
            </a:extLst>
          </p:cNvPr>
          <p:cNvPicPr>
            <a:picLocks noChangeAspect="1"/>
          </p:cNvPicPr>
          <p:nvPr/>
        </p:nvPicPr>
        <p:blipFill>
          <a:blip r:embed="rId5"/>
          <a:stretch>
            <a:fillRect/>
          </a:stretch>
        </p:blipFill>
        <p:spPr>
          <a:xfrm>
            <a:off x="1041718" y="2019129"/>
            <a:ext cx="3086503" cy="2218615"/>
          </a:xfrm>
          <a:prstGeom prst="rect">
            <a:avLst/>
          </a:prstGeom>
        </p:spPr>
      </p:pic>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1B4DE03B-A250-67F1-29E0-292CCB31E2E9}"/>
                  </a:ext>
                </a:extLst>
              </p:cNvPr>
              <p:cNvSpPr txBox="1"/>
              <p:nvPr/>
            </p:nvSpPr>
            <p:spPr>
              <a:xfrm>
                <a:off x="4128221" y="5195842"/>
                <a:ext cx="1315488" cy="17676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𝐴𝐵𝐶</m:t>
                              </m:r>
                            </m:sup>
                          </m:sSup>
                        </m:e>
                      </m:d>
                      <m:r>
                        <a:rPr lang="en-US" sz="1600" b="0" i="1" smtClean="0">
                          <a:solidFill>
                            <a:srgbClr val="C00000"/>
                          </a:solidFill>
                          <a:latin typeface="Cambria Math" panose="02040503050406030204" pitchFamily="18" charset="0"/>
                        </a:rPr>
                        <m:t>=1</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𝐵𝐶</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𝐶𝐷𝐸</m:t>
                              </m:r>
                            </m:sup>
                          </m:sSup>
                        </m:e>
                      </m:d>
                      <m:r>
                        <a:rPr lang="en-US" sz="1600" b="0" i="1" smtClean="0">
                          <a:solidFill>
                            <a:srgbClr val="C00000"/>
                          </a:solidFill>
                          <a:latin typeface="Cambria Math" panose="02040503050406030204" pitchFamily="18" charset="0"/>
                        </a:rPr>
                        <m:t>=1</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𝐷𝐸</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endParaRPr lang="en-US" sz="1600" dirty="0">
                  <a:solidFill>
                    <a:srgbClr val="C00000"/>
                  </a:solidFill>
                </a:endParaRPr>
              </a:p>
              <a:p>
                <a:endParaRPr lang="en-US" sz="1600" dirty="0">
                  <a:solidFill>
                    <a:srgbClr val="C00000"/>
                  </a:solidFill>
                </a:endParaRPr>
              </a:p>
            </p:txBody>
          </p:sp>
        </mc:Choice>
        <mc:Fallback xmlns="">
          <p:sp>
            <p:nvSpPr>
              <p:cNvPr id="27" name="TextBox 26">
                <a:extLst>
                  <a:ext uri="{FF2B5EF4-FFF2-40B4-BE49-F238E27FC236}">
                    <a16:creationId xmlns:a16="http://schemas.microsoft.com/office/drawing/2014/main" id="{1B4DE03B-A250-67F1-29E0-292CCB31E2E9}"/>
                  </a:ext>
                </a:extLst>
              </p:cNvPr>
              <p:cNvSpPr txBox="1">
                <a:spLocks noRot="1" noChangeAspect="1" noMove="1" noResize="1" noEditPoints="1" noAdjustHandles="1" noChangeArrowheads="1" noChangeShapeType="1" noTextEdit="1"/>
              </p:cNvSpPr>
              <p:nvPr/>
            </p:nvSpPr>
            <p:spPr>
              <a:xfrm>
                <a:off x="4128221" y="5195842"/>
                <a:ext cx="1315488" cy="1767600"/>
              </a:xfrm>
              <a:prstGeom prst="rect">
                <a:avLst/>
              </a:prstGeom>
              <a:blipFill>
                <a:blip r:embed="rId6"/>
                <a:stretch>
                  <a:fillRect r="-952"/>
                </a:stretch>
              </a:blipFill>
            </p:spPr>
            <p:txBody>
              <a:bodyPr/>
              <a:lstStyle/>
              <a:p>
                <a:r>
                  <a:rPr lang="en-US">
                    <a:noFill/>
                  </a:rPr>
                  <a:t> </a:t>
                </a:r>
              </a:p>
            </p:txBody>
          </p:sp>
        </mc:Fallback>
      </mc:AlternateContent>
      <p:sp>
        <p:nvSpPr>
          <p:cNvPr id="5" name="Left Brace 4">
            <a:extLst>
              <a:ext uri="{FF2B5EF4-FFF2-40B4-BE49-F238E27FC236}">
                <a16:creationId xmlns:a16="http://schemas.microsoft.com/office/drawing/2014/main" id="{45F5FCC9-C7CE-F88D-FA84-41C7605E8DD5}"/>
              </a:ext>
            </a:extLst>
          </p:cNvPr>
          <p:cNvSpPr/>
          <p:nvPr/>
        </p:nvSpPr>
        <p:spPr>
          <a:xfrm>
            <a:off x="3986076" y="5195842"/>
            <a:ext cx="142145" cy="1249841"/>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7EBD65F2-E5EF-911F-3B75-75D3B6029A7F}"/>
                  </a:ext>
                </a:extLst>
              </p:cNvPr>
              <p:cNvSpPr txBox="1"/>
              <p:nvPr/>
            </p:nvSpPr>
            <p:spPr>
              <a:xfrm>
                <a:off x="3887084" y="2057058"/>
                <a:ext cx="2165978" cy="246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rgbClr val="C00000"/>
                          </a:solidFill>
                          <a:latin typeface="Cambria Math" panose="02040503050406030204" pitchFamily="18" charset="0"/>
                          <a:ea typeface="Cambria Math" panose="02040503050406030204" pitchFamily="18" charset="0"/>
                        </a:rPr>
                        <m:t>←</m:t>
                      </m:r>
                      <m:r>
                        <a:rPr lang="en-US" sz="1600" b="0" i="1" smtClean="0">
                          <a:solidFill>
                            <a:srgbClr val="C00000"/>
                          </a:solidFill>
                          <a:latin typeface="Cambria Math" panose="02040503050406030204" pitchFamily="18" charset="0"/>
                        </a:rPr>
                        <m:t>𝑤𝑒𝑖𝑔h𝑡</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𝑜𝑓</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𝑛𝑜𝑑𝑒𝑠</m:t>
                      </m:r>
                      <m:r>
                        <a:rPr lang="en-US" sz="1600" b="0" i="1" smtClean="0">
                          <a:solidFill>
                            <a:srgbClr val="C00000"/>
                          </a:solidFill>
                          <a:latin typeface="Cambria Math" panose="02040503050406030204" pitchFamily="18" charset="0"/>
                        </a:rPr>
                        <m:t>=1</m:t>
                      </m:r>
                    </m:oMath>
                  </m:oMathPara>
                </a14:m>
                <a:endParaRPr lang="en-US" sz="1600" dirty="0">
                  <a:solidFill>
                    <a:srgbClr val="C00000"/>
                  </a:solidFill>
                </a:endParaRPr>
              </a:p>
            </p:txBody>
          </p:sp>
        </mc:Choice>
        <mc:Fallback xmlns="">
          <p:sp>
            <p:nvSpPr>
              <p:cNvPr id="17" name="TextBox 16">
                <a:extLst>
                  <a:ext uri="{FF2B5EF4-FFF2-40B4-BE49-F238E27FC236}">
                    <a16:creationId xmlns:a16="http://schemas.microsoft.com/office/drawing/2014/main" id="{7EBD65F2-E5EF-911F-3B75-75D3B6029A7F}"/>
                  </a:ext>
                </a:extLst>
              </p:cNvPr>
              <p:cNvSpPr txBox="1">
                <a:spLocks noRot="1" noChangeAspect="1" noMove="1" noResize="1" noEditPoints="1" noAdjustHandles="1" noChangeArrowheads="1" noChangeShapeType="1" noTextEdit="1"/>
              </p:cNvSpPr>
              <p:nvPr/>
            </p:nvSpPr>
            <p:spPr>
              <a:xfrm>
                <a:off x="3887084" y="2057058"/>
                <a:ext cx="2165978" cy="246221"/>
              </a:xfrm>
              <a:prstGeom prst="rect">
                <a:avLst/>
              </a:prstGeom>
              <a:blipFill>
                <a:blip r:embed="rId7"/>
                <a:stretch>
                  <a:fillRect l="-1170" t="-4762" r="-1754" b="-33333"/>
                </a:stretch>
              </a:blipFill>
            </p:spPr>
            <p:txBody>
              <a:bodyPr/>
              <a:lstStyle/>
              <a:p>
                <a:r>
                  <a:rPr lang="en-US">
                    <a:noFill/>
                  </a:rPr>
                  <a:t> </a:t>
                </a:r>
              </a:p>
            </p:txBody>
          </p:sp>
        </mc:Fallback>
      </mc:AlternateContent>
      <p:pic>
        <p:nvPicPr>
          <p:cNvPr id="23" name="Picture 22" descr="A black text on a white background&#10;&#10;Description automatically generated">
            <a:extLst>
              <a:ext uri="{FF2B5EF4-FFF2-40B4-BE49-F238E27FC236}">
                <a16:creationId xmlns:a16="http://schemas.microsoft.com/office/drawing/2014/main" id="{20B3F664-4DA6-6E82-512D-36D672441EAB}"/>
              </a:ext>
            </a:extLst>
          </p:cNvPr>
          <p:cNvPicPr>
            <a:picLocks noChangeAspect="1"/>
          </p:cNvPicPr>
          <p:nvPr/>
        </p:nvPicPr>
        <p:blipFill>
          <a:blip r:embed="rId8"/>
          <a:stretch>
            <a:fillRect/>
          </a:stretch>
        </p:blipFill>
        <p:spPr>
          <a:xfrm>
            <a:off x="5130487" y="3252834"/>
            <a:ext cx="5866588" cy="830997"/>
          </a:xfrm>
          <a:prstGeom prst="rect">
            <a:avLst/>
          </a:prstGeom>
        </p:spPr>
      </p:pic>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F9F65FE3-3737-E623-DCCB-8C10855535C6}"/>
                  </a:ext>
                </a:extLst>
              </p:cNvPr>
              <p:cNvSpPr txBox="1"/>
              <p:nvPr/>
            </p:nvSpPr>
            <p:spPr>
              <a:xfrm>
                <a:off x="5130487" y="2324779"/>
                <a:ext cx="6242606" cy="830997"/>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a:rPr lang="en-US" i="1" smtClean="0">
                          <a:latin typeface="Cambria Math" panose="02040503050406030204" pitchFamily="18" charset="0"/>
                          <a:ea typeface="Cambria Math" panose="02040503050406030204" pitchFamily="18" charset="0"/>
                        </a:rPr>
                        <m:t>𝜂</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𝑝𝑟𝑒𝑑𝑖𝑐𝑡𝑒𝑑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𝑤𝑒𝑖𝑔h𝑡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𝑐𝑙𝑢𝑠𝑡𝑒𝑟𝑠</m:t>
                      </m:r>
                    </m:oMath>
                  </m:oMathPara>
                </a14:m>
                <a:endParaRPr lang="en-US"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m:rPr>
                          <m:sty m:val="p"/>
                        </m:rPr>
                        <a:rPr lang="el-GR" b="0" i="1" smtClean="0">
                          <a:latin typeface="Cambria Math" panose="02040503050406030204" pitchFamily="18" charset="0"/>
                          <a:ea typeface="Cambria Math" panose="02040503050406030204" pitchFamily="18" charset="0"/>
                        </a:rPr>
                        <m:t>Γ</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𝑣</m:t>
                          </m:r>
                        </m:e>
                      </m:d>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𝑡h𝑒</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𝑠𝑒𝑡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h𝑦𝑝𝑒𝑟𝑒𝑑𝑔𝑒𝑠</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𝑐𝑜𝑛𝑛𝑒𝑐𝑡𝑒𝑑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𝑡𝑜</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𝑣</m:t>
                      </m:r>
                    </m:oMath>
                  </m:oMathPara>
                </a14:m>
                <a:endParaRPr lang="en-US" dirty="0"/>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𝑒</m:t>
                          </m:r>
                        </m:e>
                      </m:d>
                      <m:r>
                        <a:rPr lang="en-US" b="0" i="1" smtClean="0">
                          <a:latin typeface="Cambria Math" panose="02040503050406030204" pitchFamily="18" charset="0"/>
                        </a:rPr>
                        <m:t>:</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𝑒𝑛𝑑</m:t>
                      </m:r>
                      <m:r>
                        <a:rPr lang="en-US" b="0" i="1" smtClean="0">
                          <a:latin typeface="Cambria Math" panose="02040503050406030204" pitchFamily="18" charset="0"/>
                        </a:rPr>
                        <m:t> </m:t>
                      </m:r>
                      <m:r>
                        <a:rPr lang="en-US" b="0" i="1" smtClean="0">
                          <a:latin typeface="Cambria Math" panose="02040503050406030204" pitchFamily="18" charset="0"/>
                        </a:rPr>
                        <m:t>𝑝𝑜𝑖𝑛𝑡𝑠</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𝑝𝑖𝑛</m:t>
                          </m:r>
                          <m:r>
                            <a:rPr lang="en-US" b="0" i="1" smtClean="0">
                              <a:latin typeface="Cambria Math" panose="02040503050406030204" pitchFamily="18" charset="0"/>
                            </a:rPr>
                            <m:t> </m:t>
                          </m:r>
                          <m:r>
                            <a:rPr lang="en-US" b="0" i="1" smtClean="0">
                              <a:latin typeface="Cambria Math" panose="02040503050406030204" pitchFamily="18" charset="0"/>
                            </a:rPr>
                            <m:t>𝑐𝑜𝑢𝑛𝑡𝑠</m:t>
                          </m:r>
                        </m:e>
                      </m:d>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h𝑦𝑝𝑒𝑟𝑒𝑑𝑔𝑒</m:t>
                      </m:r>
                      <m:r>
                        <a:rPr lang="en-US" b="0" i="1" smtClean="0">
                          <a:latin typeface="Cambria Math" panose="02040503050406030204" pitchFamily="18" charset="0"/>
                        </a:rPr>
                        <m:t> </m:t>
                      </m:r>
                      <m:r>
                        <a:rPr lang="en-US" b="0" i="1" smtClean="0">
                          <a:latin typeface="Cambria Math" panose="02040503050406030204" pitchFamily="18" charset="0"/>
                        </a:rPr>
                        <m:t>𝑒</m:t>
                      </m:r>
                    </m:oMath>
                  </m:oMathPara>
                </a14:m>
                <a:endParaRPr lang="en-US" dirty="0"/>
              </a:p>
            </p:txBody>
          </p:sp>
        </mc:Choice>
        <mc:Fallback xmlns="">
          <p:sp>
            <p:nvSpPr>
              <p:cNvPr id="24" name="TextBox 23">
                <a:extLst>
                  <a:ext uri="{FF2B5EF4-FFF2-40B4-BE49-F238E27FC236}">
                    <a16:creationId xmlns:a16="http://schemas.microsoft.com/office/drawing/2014/main" id="{F9F65FE3-3737-E623-DCCB-8C10855535C6}"/>
                  </a:ext>
                </a:extLst>
              </p:cNvPr>
              <p:cNvSpPr txBox="1">
                <a:spLocks noRot="1" noChangeAspect="1" noMove="1" noResize="1" noEditPoints="1" noAdjustHandles="1" noChangeArrowheads="1" noChangeShapeType="1" noTextEdit="1"/>
              </p:cNvSpPr>
              <p:nvPr/>
            </p:nvSpPr>
            <p:spPr>
              <a:xfrm>
                <a:off x="5130487" y="2324779"/>
                <a:ext cx="6242606" cy="830997"/>
              </a:xfrm>
              <a:prstGeom prst="rect">
                <a:avLst/>
              </a:prstGeom>
              <a:blipFill>
                <a:blip r:embed="rId9"/>
                <a:stretch>
                  <a:fillRect l="-2033" t="-1493" b="-1194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6C722A8-46E7-87C3-34F7-5214E74BC7C5}"/>
                  </a:ext>
                </a:extLst>
              </p:cNvPr>
              <p:cNvSpPr txBox="1"/>
              <p:nvPr/>
            </p:nvSpPr>
            <p:spPr>
              <a:xfrm>
                <a:off x="4970889" y="4098031"/>
                <a:ext cx="1532476" cy="246221"/>
              </a:xfrm>
              <a:prstGeom prst="rect">
                <a:avLst/>
              </a:prstGeom>
              <a:solidFill>
                <a:schemeClr val="accent1"/>
              </a:solid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chemeClr val="bg1"/>
                          </a:solidFill>
                          <a:latin typeface="Cambria Math" panose="02040503050406030204" pitchFamily="18" charset="0"/>
                        </a:rPr>
                        <m:t>𝑤𝑒𝑖𝑔h𝑡</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𝑜𝑓</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𝑖𝑡𝑠𝑒𝑙𝑓</m:t>
                      </m:r>
                    </m:oMath>
                  </m:oMathPara>
                </a14:m>
                <a:endParaRPr lang="en-US" sz="1600" dirty="0">
                  <a:solidFill>
                    <a:schemeClr val="bg1"/>
                  </a:solidFill>
                </a:endParaRPr>
              </a:p>
            </p:txBody>
          </p:sp>
        </mc:Choice>
        <mc:Fallback xmlns="">
          <p:sp>
            <p:nvSpPr>
              <p:cNvPr id="6" name="TextBox 5">
                <a:extLst>
                  <a:ext uri="{FF2B5EF4-FFF2-40B4-BE49-F238E27FC236}">
                    <a16:creationId xmlns:a16="http://schemas.microsoft.com/office/drawing/2014/main" id="{D6C722A8-46E7-87C3-34F7-5214E74BC7C5}"/>
                  </a:ext>
                </a:extLst>
              </p:cNvPr>
              <p:cNvSpPr txBox="1">
                <a:spLocks noRot="1" noChangeAspect="1" noMove="1" noResize="1" noEditPoints="1" noAdjustHandles="1" noChangeArrowheads="1" noChangeShapeType="1" noTextEdit="1"/>
              </p:cNvSpPr>
              <p:nvPr/>
            </p:nvSpPr>
            <p:spPr>
              <a:xfrm>
                <a:off x="4970889" y="4098031"/>
                <a:ext cx="1532476" cy="246221"/>
              </a:xfrm>
              <a:prstGeom prst="rect">
                <a:avLst/>
              </a:prstGeom>
              <a:blipFill>
                <a:blip r:embed="rId10"/>
                <a:stretch>
                  <a:fillRect l="-4098" t="-4762" r="-3279" b="-3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64398F9-BB58-1343-864C-22D15E24A8B7}"/>
                  </a:ext>
                </a:extLst>
              </p:cNvPr>
              <p:cNvSpPr txBox="1"/>
              <p:nvPr/>
            </p:nvSpPr>
            <p:spPr>
              <a:xfrm>
                <a:off x="6701564" y="4269710"/>
                <a:ext cx="3879350" cy="246221"/>
              </a:xfrm>
              <a:prstGeom prst="rect">
                <a:avLst/>
              </a:prstGeom>
              <a:solidFill>
                <a:srgbClr val="C5050C"/>
              </a:solid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chemeClr val="bg1"/>
                          </a:solidFill>
                          <a:latin typeface="Cambria Math" panose="02040503050406030204" pitchFamily="18" charset="0"/>
                        </a:rPr>
                        <m:t>𝑠𝑢𝑚</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𝑜𝑓</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𝑝𝑟𝑜𝑝𝑜𝑟𝑡𝑖𝑜𝑛𝑎𝑙</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𝑠h𝑎𝑟𝑒</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𝑖𝑛</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h𝑦𝑝𝑒𝑟𝑒𝑑𝑔𝑒𝑠</m:t>
                      </m:r>
                    </m:oMath>
                  </m:oMathPara>
                </a14:m>
                <a:endParaRPr lang="en-US" sz="1600" dirty="0">
                  <a:solidFill>
                    <a:schemeClr val="bg1"/>
                  </a:solidFill>
                </a:endParaRPr>
              </a:p>
            </p:txBody>
          </p:sp>
        </mc:Choice>
        <mc:Fallback xmlns="">
          <p:sp>
            <p:nvSpPr>
              <p:cNvPr id="8" name="TextBox 7">
                <a:extLst>
                  <a:ext uri="{FF2B5EF4-FFF2-40B4-BE49-F238E27FC236}">
                    <a16:creationId xmlns:a16="http://schemas.microsoft.com/office/drawing/2014/main" id="{464398F9-BB58-1343-864C-22D15E24A8B7}"/>
                  </a:ext>
                </a:extLst>
              </p:cNvPr>
              <p:cNvSpPr txBox="1">
                <a:spLocks noRot="1" noChangeAspect="1" noMove="1" noResize="1" noEditPoints="1" noAdjustHandles="1" noChangeArrowheads="1" noChangeShapeType="1" noTextEdit="1"/>
              </p:cNvSpPr>
              <p:nvPr/>
            </p:nvSpPr>
            <p:spPr>
              <a:xfrm>
                <a:off x="6701564" y="4269710"/>
                <a:ext cx="3879350" cy="246221"/>
              </a:xfrm>
              <a:prstGeom prst="rect">
                <a:avLst/>
              </a:prstGeom>
              <a:blipFill>
                <a:blip r:embed="rId11"/>
                <a:stretch>
                  <a:fillRect l="-326" t="-10000" r="-1303" b="-35000"/>
                </a:stretch>
              </a:blipFill>
            </p:spPr>
            <p:txBody>
              <a:bodyPr/>
              <a:lstStyle/>
              <a:p>
                <a:r>
                  <a:rPr lang="en-US">
                    <a:noFill/>
                  </a:rPr>
                  <a:t> </a:t>
                </a:r>
              </a:p>
            </p:txBody>
          </p:sp>
        </mc:Fallback>
      </mc:AlternateContent>
      <p:sp>
        <p:nvSpPr>
          <p:cNvPr id="9" name="Oval 8">
            <a:extLst>
              <a:ext uri="{FF2B5EF4-FFF2-40B4-BE49-F238E27FC236}">
                <a16:creationId xmlns:a16="http://schemas.microsoft.com/office/drawing/2014/main" id="{6952FCA1-CE20-77B8-F5A7-5A410DB12F21}"/>
              </a:ext>
            </a:extLst>
          </p:cNvPr>
          <p:cNvSpPr/>
          <p:nvPr/>
        </p:nvSpPr>
        <p:spPr>
          <a:xfrm>
            <a:off x="6158167" y="3320215"/>
            <a:ext cx="648551" cy="632912"/>
          </a:xfrm>
          <a:prstGeom prst="ellipse">
            <a:avLst/>
          </a:prstGeom>
          <a:noFill/>
          <a:ln w="1905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FEDA16B1-3CF7-A896-03EE-B5CACDB6AD7B}"/>
              </a:ext>
            </a:extLst>
          </p:cNvPr>
          <p:cNvCxnSpPr>
            <a:stCxn id="9" idx="3"/>
            <a:endCxn id="6" idx="0"/>
          </p:cNvCxnSpPr>
          <p:nvPr/>
        </p:nvCxnSpPr>
        <p:spPr>
          <a:xfrm flipH="1">
            <a:off x="5737127" y="3860439"/>
            <a:ext cx="516018" cy="2375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39D4A429-E1D0-A635-78AF-C233FDA7E900}"/>
              </a:ext>
            </a:extLst>
          </p:cNvPr>
          <p:cNvSpPr/>
          <p:nvPr/>
        </p:nvSpPr>
        <p:spPr>
          <a:xfrm>
            <a:off x="7052731" y="3177609"/>
            <a:ext cx="1040101" cy="1060212"/>
          </a:xfrm>
          <a:prstGeom prst="ellipse">
            <a:avLst/>
          </a:prstGeom>
          <a:noFill/>
          <a:ln w="1905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0FB8212-AB52-61D7-3ADB-2708D34DAFE8}"/>
              </a:ext>
            </a:extLst>
          </p:cNvPr>
          <p:cNvCxnSpPr>
            <a:cxnSpLocks/>
            <a:stCxn id="12" idx="5"/>
            <a:endCxn id="8" idx="0"/>
          </p:cNvCxnSpPr>
          <p:nvPr/>
        </p:nvCxnSpPr>
        <p:spPr>
          <a:xfrm>
            <a:off x="7940513" y="4082557"/>
            <a:ext cx="700726" cy="187153"/>
          </a:xfrm>
          <a:prstGeom prst="line">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4813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About me</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3735382"/>
          </a:xfrm>
        </p:spPr>
        <p:txBody>
          <a:bodyPr/>
          <a:lstStyle/>
          <a:p>
            <a:r>
              <a:rPr lang="en-US" dirty="0">
                <a:latin typeface="Times New Roman" panose="02020603050405020304" pitchFamily="18" charset="0"/>
                <a:cs typeface="Times New Roman" panose="02020603050405020304" pitchFamily="18" charset="0"/>
              </a:rPr>
              <a:t>Education</a:t>
            </a:r>
          </a:p>
          <a:p>
            <a:pPr lvl="1"/>
            <a:r>
              <a:rPr lang="en-US" sz="2400" dirty="0">
                <a:latin typeface="Times New Roman" panose="02020603050405020304" pitchFamily="18" charset="0"/>
                <a:cs typeface="Times New Roman" panose="02020603050405020304" pitchFamily="18" charset="0"/>
              </a:rPr>
              <a:t>BS in School of Electronic and Information, South China University of Technology, China, 2020.</a:t>
            </a:r>
          </a:p>
          <a:p>
            <a:pPr lvl="1"/>
            <a:r>
              <a:rPr lang="en-US" sz="2400" dirty="0">
                <a:latin typeface="Times New Roman" panose="02020603050405020304" pitchFamily="18" charset="0"/>
                <a:cs typeface="Times New Roman" panose="02020603050405020304" pitchFamily="18" charset="0"/>
              </a:rPr>
              <a:t>MS in Department of ECE, Rutgers University, 2021.</a:t>
            </a:r>
          </a:p>
          <a:p>
            <a:pPr lvl="1"/>
            <a:r>
              <a:rPr lang="en-US" sz="2400" dirty="0">
                <a:latin typeface="Times New Roman" panose="02020603050405020304" pitchFamily="18" charset="0"/>
                <a:cs typeface="Times New Roman" panose="02020603050405020304" pitchFamily="18" charset="0"/>
              </a:rPr>
              <a:t>Second-year PhD student (supervisor: Prof. Tsung-Wei Huang).</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Current research</a:t>
            </a:r>
          </a:p>
          <a:p>
            <a:pPr lvl="1"/>
            <a:r>
              <a:rPr lang="en-US" sz="2600" dirty="0">
                <a:latin typeface="Times New Roman" panose="02020603050405020304" pitchFamily="18" charset="0"/>
                <a:cs typeface="Times New Roman" panose="02020603050405020304" pitchFamily="18" charset="0"/>
              </a:rPr>
              <a:t>Incremental task graph partitioning.</a:t>
            </a:r>
          </a:p>
          <a:p>
            <a:pPr lvl="1"/>
            <a:r>
              <a:rPr lang="en-US" sz="2600" dirty="0">
                <a:latin typeface="Times New Roman" panose="02020603050405020304" pitchFamily="18" charset="0"/>
                <a:cs typeface="Times New Roman" panose="02020603050405020304" pitchFamily="18" charset="0"/>
              </a:rPr>
              <a:t>A paper</a:t>
            </a:r>
            <a:r>
              <a:rPr lang="en-US" sz="2600" baseline="30000" dirty="0">
                <a:latin typeface="Times New Roman" panose="02020603050405020304" pitchFamily="18" charset="0"/>
                <a:cs typeface="Times New Roman" panose="02020603050405020304" pitchFamily="18" charset="0"/>
              </a:rPr>
              <a:t>[1]</a:t>
            </a:r>
            <a:r>
              <a:rPr lang="en-US" sz="2600" dirty="0">
                <a:latin typeface="Times New Roman" panose="02020603050405020304" pitchFamily="18" charset="0"/>
                <a:cs typeface="Times New Roman" panose="02020603050405020304" pitchFamily="18" charset="0"/>
              </a:rPr>
              <a:t> of task graph partitioning was accepted to DAC’24.</a:t>
            </a:r>
          </a:p>
          <a:p>
            <a:pPr lvl="1"/>
            <a:r>
              <a:rPr lang="en-US" sz="2600" dirty="0">
                <a:latin typeface="Times New Roman" panose="02020603050405020304" pitchFamily="18" charset="0"/>
                <a:cs typeface="Times New Roman" panose="02020603050405020304" pitchFamily="18" charset="0"/>
              </a:rPr>
              <a:t>I am submitting a paper to ICCAD’24.</a:t>
            </a:r>
          </a:p>
        </p:txBody>
      </p:sp>
      <p:sp>
        <p:nvSpPr>
          <p:cNvPr id="2" name="TextBox 1">
            <a:extLst>
              <a:ext uri="{FF2B5EF4-FFF2-40B4-BE49-F238E27FC236}">
                <a16:creationId xmlns:a16="http://schemas.microsoft.com/office/drawing/2014/main" id="{2201EE6E-DF15-586A-8C4F-2F91AA309064}"/>
              </a:ext>
            </a:extLst>
          </p:cNvPr>
          <p:cNvSpPr txBox="1"/>
          <p:nvPr/>
        </p:nvSpPr>
        <p:spPr>
          <a:xfrm>
            <a:off x="457200" y="5903893"/>
            <a:ext cx="9097108" cy="95410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[1]</a:t>
            </a:r>
            <a:r>
              <a:rPr lang="en-US" sz="1400" b="0" i="0" dirty="0">
                <a:solidFill>
                  <a:schemeClr val="tx1"/>
                </a:solidFill>
                <a:effectLst/>
                <a:latin typeface="Times New Roman" panose="02020603050405020304" pitchFamily="18" charset="0"/>
                <a:cs typeface="Times New Roman" panose="02020603050405020304" pitchFamily="18" charset="0"/>
              </a:rPr>
              <a:t> </a:t>
            </a:r>
            <a:r>
              <a:rPr lang="en-US" sz="1400" b="0" i="0" dirty="0" err="1">
                <a:solidFill>
                  <a:schemeClr val="tx1"/>
                </a:solidFill>
                <a:effectLst/>
                <a:latin typeface="Times New Roman" panose="02020603050405020304" pitchFamily="18" charset="0"/>
                <a:cs typeface="Times New Roman" panose="02020603050405020304" pitchFamily="18" charset="0"/>
              </a:rPr>
              <a:t>Boyang</a:t>
            </a:r>
            <a:r>
              <a:rPr lang="en-US" sz="1400" b="0" i="0" dirty="0">
                <a:solidFill>
                  <a:schemeClr val="tx1"/>
                </a:solidFill>
                <a:effectLst/>
                <a:latin typeface="Times New Roman" panose="02020603050405020304" pitchFamily="18" charset="0"/>
                <a:cs typeface="Times New Roman" panose="02020603050405020304" pitchFamily="18" charset="0"/>
              </a:rPr>
              <a:t> Zhang, Dian-</a:t>
            </a:r>
            <a:r>
              <a:rPr lang="en-US" sz="1400" b="0" i="0" dirty="0" err="1">
                <a:solidFill>
                  <a:schemeClr val="tx1"/>
                </a:solidFill>
                <a:effectLst/>
                <a:latin typeface="Times New Roman" panose="02020603050405020304" pitchFamily="18" charset="0"/>
                <a:cs typeface="Times New Roman" panose="02020603050405020304" pitchFamily="18" charset="0"/>
              </a:rPr>
              <a:t>Lun</a:t>
            </a:r>
            <a:r>
              <a:rPr lang="en-US" sz="1400" b="0" i="0" dirty="0">
                <a:solidFill>
                  <a:schemeClr val="tx1"/>
                </a:solidFill>
                <a:effectLst/>
                <a:latin typeface="Times New Roman" panose="02020603050405020304" pitchFamily="18" charset="0"/>
                <a:cs typeface="Times New Roman" panose="02020603050405020304" pitchFamily="18" charset="0"/>
              </a:rPr>
              <a:t> Lin, Che Chang, Cheng-Hsiang Chiu, </a:t>
            </a:r>
            <a:r>
              <a:rPr lang="en-US" sz="1400" b="0" i="0" dirty="0" err="1">
                <a:solidFill>
                  <a:schemeClr val="tx1"/>
                </a:solidFill>
                <a:effectLst/>
                <a:latin typeface="Times New Roman" panose="02020603050405020304" pitchFamily="18" charset="0"/>
                <a:cs typeface="Times New Roman" panose="02020603050405020304" pitchFamily="18" charset="0"/>
              </a:rPr>
              <a:t>Bojue</a:t>
            </a:r>
            <a:r>
              <a:rPr lang="en-US" sz="1400" b="0" i="0" dirty="0">
                <a:solidFill>
                  <a:schemeClr val="tx1"/>
                </a:solidFill>
                <a:effectLst/>
                <a:latin typeface="Times New Roman" panose="02020603050405020304" pitchFamily="18" charset="0"/>
                <a:cs typeface="Times New Roman" panose="02020603050405020304" pitchFamily="18" charset="0"/>
              </a:rPr>
              <a:t> Wang, Wan Luan Lee, </a:t>
            </a:r>
            <a:r>
              <a:rPr lang="en-US" sz="1400" b="0" i="0" dirty="0" err="1">
                <a:solidFill>
                  <a:schemeClr val="tx1"/>
                </a:solidFill>
                <a:effectLst/>
                <a:latin typeface="Times New Roman" panose="02020603050405020304" pitchFamily="18" charset="0"/>
                <a:cs typeface="Times New Roman" panose="02020603050405020304" pitchFamily="18" charset="0"/>
              </a:rPr>
              <a:t>Chih</a:t>
            </a:r>
            <a:r>
              <a:rPr lang="en-US" sz="1400" b="0" i="0" dirty="0">
                <a:solidFill>
                  <a:schemeClr val="tx1"/>
                </a:solidFill>
                <a:effectLst/>
                <a:latin typeface="Times New Roman" panose="02020603050405020304" pitchFamily="18" charset="0"/>
                <a:cs typeface="Times New Roman" panose="02020603050405020304" pitchFamily="18" charset="0"/>
              </a:rPr>
              <a:t>-Chun Chang, </a:t>
            </a:r>
            <a:r>
              <a:rPr lang="en-US" sz="1400" b="0" i="0" dirty="0" err="1">
                <a:solidFill>
                  <a:schemeClr val="tx1"/>
                </a:solidFill>
                <a:effectLst/>
                <a:latin typeface="Times New Roman" panose="02020603050405020304" pitchFamily="18" charset="0"/>
                <a:cs typeface="Times New Roman" panose="02020603050405020304" pitchFamily="18" charset="0"/>
              </a:rPr>
              <a:t>Donghao</a:t>
            </a:r>
            <a:r>
              <a:rPr lang="en-US" sz="1400" b="0" i="0" dirty="0">
                <a:solidFill>
                  <a:schemeClr val="tx1"/>
                </a:solidFill>
                <a:effectLst/>
                <a:latin typeface="Times New Roman" panose="02020603050405020304" pitchFamily="18" charset="0"/>
                <a:cs typeface="Times New Roman" panose="02020603050405020304" pitchFamily="18" charset="0"/>
              </a:rPr>
              <a:t> Fang, and Tsung-Wei Huang, "G-PASTA: GPU Accelerated Partitioning Algorithm for Static Timing Analysis," </a:t>
            </a:r>
            <a:r>
              <a:rPr lang="en-US" sz="1400" b="0" i="1" dirty="0">
                <a:solidFill>
                  <a:schemeClr val="tx1"/>
                </a:solidFill>
                <a:effectLst/>
                <a:latin typeface="Times New Roman" panose="02020603050405020304" pitchFamily="18" charset="0"/>
                <a:cs typeface="Times New Roman" panose="02020603050405020304" pitchFamily="18" charset="0"/>
              </a:rPr>
              <a:t>ACM/IEEE Design Automation Conference (DAC)</a:t>
            </a:r>
            <a:r>
              <a:rPr lang="en-US" sz="1400" b="0" i="0" dirty="0">
                <a:solidFill>
                  <a:schemeClr val="tx1"/>
                </a:solidFill>
                <a:effectLst/>
                <a:latin typeface="Times New Roman" panose="02020603050405020304" pitchFamily="18" charset="0"/>
                <a:cs typeface="Times New Roman" panose="02020603050405020304" pitchFamily="18" charset="0"/>
              </a:rPr>
              <a:t>, San Francisco, CA, 2024</a:t>
            </a:r>
            <a:endParaRPr lang="en-US" sz="1400" dirty="0">
              <a:solidFill>
                <a:schemeClr val="tx1"/>
              </a:solidFill>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77847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Partition hypergraph</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Partition the hypergraph using </a:t>
            </a:r>
            <a:r>
              <a:rPr lang="en-US" dirty="0" err="1">
                <a:latin typeface="Times New Roman" panose="02020603050405020304" pitchFamily="18" charset="0"/>
                <a:cs typeface="Times New Roman" panose="02020603050405020304" pitchFamily="18" charset="0"/>
              </a:rPr>
              <a:t>Kahypar</a:t>
            </a:r>
            <a:r>
              <a:rPr lang="en-US" baseline="30000" dirty="0">
                <a:latin typeface="Times New Roman" panose="02020603050405020304" pitchFamily="18" charset="0"/>
                <a:cs typeface="Times New Roman" panose="02020603050405020304" pitchFamily="18" charset="0"/>
              </a:rPr>
              <a:t>[4]</a:t>
            </a:r>
            <a:r>
              <a:rPr lang="en-US" dirty="0">
                <a:latin typeface="Times New Roman" panose="02020603050405020304" pitchFamily="18" charset="0"/>
                <a:cs typeface="Times New Roman" panose="02020603050405020304" pitchFamily="18" charset="0"/>
              </a:rPr>
              <a:t>.</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3"/>
          <a:stretch>
            <a:fillRect/>
          </a:stretch>
        </p:blipFill>
        <p:spPr>
          <a:xfrm>
            <a:off x="1226914" y="4259244"/>
            <a:ext cx="2615883" cy="2138822"/>
          </a:xfrm>
          <a:prstGeom prst="rect">
            <a:avLst/>
          </a:prstGeom>
        </p:spPr>
      </p:pic>
      <p:sp>
        <p:nvSpPr>
          <p:cNvPr id="16" name="TextBox 15">
            <a:extLst>
              <a:ext uri="{FF2B5EF4-FFF2-40B4-BE49-F238E27FC236}">
                <a16:creationId xmlns:a16="http://schemas.microsoft.com/office/drawing/2014/main" id="{22F64639-6E03-CCFC-A2BD-301761EA6F2B}"/>
              </a:ext>
            </a:extLst>
          </p:cNvPr>
          <p:cNvSpPr txBox="1"/>
          <p:nvPr/>
        </p:nvSpPr>
        <p:spPr>
          <a:xfrm>
            <a:off x="457200" y="6419566"/>
            <a:ext cx="9097108"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[4] </a:t>
            </a:r>
            <a:r>
              <a:rPr lang="en-US" sz="1400" dirty="0">
                <a:latin typeface="Times New Roman" panose="02020603050405020304" pitchFamily="18" charset="0"/>
                <a:cs typeface="Times New Roman" panose="02020603050405020304" pitchFamily="18" charset="0"/>
                <a:hlinkClick r:id="rId4"/>
              </a:rPr>
              <a:t>https://kahypar.org</a:t>
            </a:r>
            <a:r>
              <a:rPr lang="en-US" sz="1400" dirty="0">
                <a:latin typeface="Times New Roman" panose="02020603050405020304" pitchFamily="18" charset="0"/>
                <a:cs typeface="Times New Roman" panose="02020603050405020304" pitchFamily="18" charset="0"/>
              </a:rPr>
              <a:t> </a:t>
            </a:r>
            <a:endParaRPr lang="en-US" sz="1400" b="0" i="0" dirty="0">
              <a:solidFill>
                <a:schemeClr val="tx1"/>
              </a:solidFill>
              <a:effectLst/>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910C4B79-77F2-93FF-8302-0D9322592A0F}"/>
              </a:ext>
            </a:extLst>
          </p:cNvPr>
          <p:cNvPicPr>
            <a:picLocks noChangeAspect="1"/>
          </p:cNvPicPr>
          <p:nvPr/>
        </p:nvPicPr>
        <p:blipFill>
          <a:blip r:embed="rId5"/>
          <a:stretch>
            <a:fillRect/>
          </a:stretch>
        </p:blipFill>
        <p:spPr>
          <a:xfrm>
            <a:off x="1041718" y="2019129"/>
            <a:ext cx="3086503" cy="2218615"/>
          </a:xfrm>
          <a:prstGeom prst="rect">
            <a:avLst/>
          </a:prstGeom>
        </p:spPr>
      </p:pic>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1B4DE03B-A250-67F1-29E0-292CCB31E2E9}"/>
                  </a:ext>
                </a:extLst>
              </p:cNvPr>
              <p:cNvSpPr txBox="1"/>
              <p:nvPr/>
            </p:nvSpPr>
            <p:spPr>
              <a:xfrm>
                <a:off x="4128221" y="5195842"/>
                <a:ext cx="1315488" cy="17676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𝐴𝐵𝐶</m:t>
                              </m:r>
                            </m:sup>
                          </m:sSup>
                        </m:e>
                      </m:d>
                      <m:r>
                        <a:rPr lang="en-US" sz="1600" b="0" i="1" smtClean="0">
                          <a:solidFill>
                            <a:srgbClr val="C00000"/>
                          </a:solidFill>
                          <a:latin typeface="Cambria Math" panose="02040503050406030204" pitchFamily="18" charset="0"/>
                        </a:rPr>
                        <m:t>=1</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𝐵𝐶</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𝐶𝐷𝐸</m:t>
                              </m:r>
                            </m:sup>
                          </m:sSup>
                        </m:e>
                      </m:d>
                      <m:r>
                        <a:rPr lang="en-US" sz="1600" b="0" i="1" smtClean="0">
                          <a:solidFill>
                            <a:srgbClr val="C00000"/>
                          </a:solidFill>
                          <a:latin typeface="Cambria Math" panose="02040503050406030204" pitchFamily="18" charset="0"/>
                        </a:rPr>
                        <m:t>=1</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𝐷𝐸</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endParaRPr lang="en-US" sz="1600" dirty="0">
                  <a:solidFill>
                    <a:srgbClr val="C00000"/>
                  </a:solidFill>
                </a:endParaRPr>
              </a:p>
              <a:p>
                <a:endParaRPr lang="en-US" sz="1600" dirty="0">
                  <a:solidFill>
                    <a:srgbClr val="C00000"/>
                  </a:solidFill>
                </a:endParaRPr>
              </a:p>
            </p:txBody>
          </p:sp>
        </mc:Choice>
        <mc:Fallback xmlns="">
          <p:sp>
            <p:nvSpPr>
              <p:cNvPr id="27" name="TextBox 26">
                <a:extLst>
                  <a:ext uri="{FF2B5EF4-FFF2-40B4-BE49-F238E27FC236}">
                    <a16:creationId xmlns:a16="http://schemas.microsoft.com/office/drawing/2014/main" id="{1B4DE03B-A250-67F1-29E0-292CCB31E2E9}"/>
                  </a:ext>
                </a:extLst>
              </p:cNvPr>
              <p:cNvSpPr txBox="1">
                <a:spLocks noRot="1" noChangeAspect="1" noMove="1" noResize="1" noEditPoints="1" noAdjustHandles="1" noChangeArrowheads="1" noChangeShapeType="1" noTextEdit="1"/>
              </p:cNvSpPr>
              <p:nvPr/>
            </p:nvSpPr>
            <p:spPr>
              <a:xfrm>
                <a:off x="4128221" y="5195842"/>
                <a:ext cx="1315488" cy="1767600"/>
              </a:xfrm>
              <a:prstGeom prst="rect">
                <a:avLst/>
              </a:prstGeom>
              <a:blipFill>
                <a:blip r:embed="rId6"/>
                <a:stretch>
                  <a:fillRect r="-952"/>
                </a:stretch>
              </a:blipFill>
            </p:spPr>
            <p:txBody>
              <a:bodyPr/>
              <a:lstStyle/>
              <a:p>
                <a:r>
                  <a:rPr lang="en-US">
                    <a:noFill/>
                  </a:rPr>
                  <a:t> </a:t>
                </a:r>
              </a:p>
            </p:txBody>
          </p:sp>
        </mc:Fallback>
      </mc:AlternateContent>
      <p:sp>
        <p:nvSpPr>
          <p:cNvPr id="5" name="Left Brace 4">
            <a:extLst>
              <a:ext uri="{FF2B5EF4-FFF2-40B4-BE49-F238E27FC236}">
                <a16:creationId xmlns:a16="http://schemas.microsoft.com/office/drawing/2014/main" id="{45F5FCC9-C7CE-F88D-FA84-41C7605E8DD5}"/>
              </a:ext>
            </a:extLst>
          </p:cNvPr>
          <p:cNvSpPr/>
          <p:nvPr/>
        </p:nvSpPr>
        <p:spPr>
          <a:xfrm>
            <a:off x="3986076" y="5195842"/>
            <a:ext cx="142145" cy="1249841"/>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7EBD65F2-E5EF-911F-3B75-75D3B6029A7F}"/>
                  </a:ext>
                </a:extLst>
              </p:cNvPr>
              <p:cNvSpPr txBox="1"/>
              <p:nvPr/>
            </p:nvSpPr>
            <p:spPr>
              <a:xfrm>
                <a:off x="3887084" y="2057058"/>
                <a:ext cx="2165978" cy="246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rgbClr val="C00000"/>
                          </a:solidFill>
                          <a:latin typeface="Cambria Math" panose="02040503050406030204" pitchFamily="18" charset="0"/>
                          <a:ea typeface="Cambria Math" panose="02040503050406030204" pitchFamily="18" charset="0"/>
                        </a:rPr>
                        <m:t>←</m:t>
                      </m:r>
                      <m:r>
                        <a:rPr lang="en-US" sz="1600" b="0" i="1" smtClean="0">
                          <a:solidFill>
                            <a:srgbClr val="C00000"/>
                          </a:solidFill>
                          <a:latin typeface="Cambria Math" panose="02040503050406030204" pitchFamily="18" charset="0"/>
                        </a:rPr>
                        <m:t>𝑤𝑒𝑖𝑔h𝑡</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𝑜𝑓</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𝑛𝑜𝑑𝑒𝑠</m:t>
                      </m:r>
                      <m:r>
                        <a:rPr lang="en-US" sz="1600" b="0" i="1" smtClean="0">
                          <a:solidFill>
                            <a:srgbClr val="C00000"/>
                          </a:solidFill>
                          <a:latin typeface="Cambria Math" panose="02040503050406030204" pitchFamily="18" charset="0"/>
                        </a:rPr>
                        <m:t>=1</m:t>
                      </m:r>
                    </m:oMath>
                  </m:oMathPara>
                </a14:m>
                <a:endParaRPr lang="en-US" sz="1600" dirty="0">
                  <a:solidFill>
                    <a:srgbClr val="C00000"/>
                  </a:solidFill>
                </a:endParaRPr>
              </a:p>
            </p:txBody>
          </p:sp>
        </mc:Choice>
        <mc:Fallback xmlns="">
          <p:sp>
            <p:nvSpPr>
              <p:cNvPr id="17" name="TextBox 16">
                <a:extLst>
                  <a:ext uri="{FF2B5EF4-FFF2-40B4-BE49-F238E27FC236}">
                    <a16:creationId xmlns:a16="http://schemas.microsoft.com/office/drawing/2014/main" id="{7EBD65F2-E5EF-911F-3B75-75D3B6029A7F}"/>
                  </a:ext>
                </a:extLst>
              </p:cNvPr>
              <p:cNvSpPr txBox="1">
                <a:spLocks noRot="1" noChangeAspect="1" noMove="1" noResize="1" noEditPoints="1" noAdjustHandles="1" noChangeArrowheads="1" noChangeShapeType="1" noTextEdit="1"/>
              </p:cNvSpPr>
              <p:nvPr/>
            </p:nvSpPr>
            <p:spPr>
              <a:xfrm>
                <a:off x="3887084" y="2057058"/>
                <a:ext cx="2165978" cy="246221"/>
              </a:xfrm>
              <a:prstGeom prst="rect">
                <a:avLst/>
              </a:prstGeom>
              <a:blipFill>
                <a:blip r:embed="rId7"/>
                <a:stretch>
                  <a:fillRect l="-1170" t="-4762" r="-1754" b="-33333"/>
                </a:stretch>
              </a:blipFill>
            </p:spPr>
            <p:txBody>
              <a:bodyPr/>
              <a:lstStyle/>
              <a:p>
                <a:r>
                  <a:rPr lang="en-US">
                    <a:noFill/>
                  </a:rPr>
                  <a:t> </a:t>
                </a:r>
              </a:p>
            </p:txBody>
          </p:sp>
        </mc:Fallback>
      </mc:AlternateContent>
      <p:pic>
        <p:nvPicPr>
          <p:cNvPr id="23" name="Picture 22" descr="A black text on a white background&#10;&#10;Description automatically generated">
            <a:extLst>
              <a:ext uri="{FF2B5EF4-FFF2-40B4-BE49-F238E27FC236}">
                <a16:creationId xmlns:a16="http://schemas.microsoft.com/office/drawing/2014/main" id="{20B3F664-4DA6-6E82-512D-36D672441EAB}"/>
              </a:ext>
            </a:extLst>
          </p:cNvPr>
          <p:cNvPicPr>
            <a:picLocks noChangeAspect="1"/>
          </p:cNvPicPr>
          <p:nvPr/>
        </p:nvPicPr>
        <p:blipFill>
          <a:blip r:embed="rId8"/>
          <a:stretch>
            <a:fillRect/>
          </a:stretch>
        </p:blipFill>
        <p:spPr>
          <a:xfrm>
            <a:off x="5130487" y="3252834"/>
            <a:ext cx="5866588" cy="830997"/>
          </a:xfrm>
          <a:prstGeom prst="rect">
            <a:avLst/>
          </a:prstGeom>
        </p:spPr>
      </p:pic>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F9F65FE3-3737-E623-DCCB-8C10855535C6}"/>
                  </a:ext>
                </a:extLst>
              </p:cNvPr>
              <p:cNvSpPr txBox="1"/>
              <p:nvPr/>
            </p:nvSpPr>
            <p:spPr>
              <a:xfrm>
                <a:off x="5130487" y="2324779"/>
                <a:ext cx="6242606" cy="830997"/>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a:rPr lang="en-US" i="1" smtClean="0">
                          <a:latin typeface="Cambria Math" panose="02040503050406030204" pitchFamily="18" charset="0"/>
                          <a:ea typeface="Cambria Math" panose="02040503050406030204" pitchFamily="18" charset="0"/>
                        </a:rPr>
                        <m:t>𝜂</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𝑝𝑟𝑒𝑑𝑖𝑐𝑡𝑒𝑑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𝑤𝑒𝑖𝑔h𝑡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𝑐𝑙𝑢𝑠𝑡𝑒𝑟𝑠</m:t>
                      </m:r>
                    </m:oMath>
                  </m:oMathPara>
                </a14:m>
                <a:endParaRPr lang="en-US"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m:rPr>
                          <m:sty m:val="p"/>
                        </m:rPr>
                        <a:rPr lang="el-GR" b="0" i="1" smtClean="0">
                          <a:latin typeface="Cambria Math" panose="02040503050406030204" pitchFamily="18" charset="0"/>
                          <a:ea typeface="Cambria Math" panose="02040503050406030204" pitchFamily="18" charset="0"/>
                        </a:rPr>
                        <m:t>Γ</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𝑣</m:t>
                          </m:r>
                        </m:e>
                      </m:d>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𝑡h𝑒</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𝑠𝑒𝑡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h𝑦𝑝𝑒𝑟𝑒𝑑𝑔𝑒𝑠</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𝑐𝑜𝑛𝑛𝑒𝑐𝑡𝑒𝑑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𝑡𝑜</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𝑣</m:t>
                      </m:r>
                    </m:oMath>
                  </m:oMathPara>
                </a14:m>
                <a:endParaRPr lang="en-US" dirty="0"/>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𝑒</m:t>
                          </m:r>
                        </m:e>
                      </m:d>
                      <m:r>
                        <a:rPr lang="en-US" b="0" i="1" smtClean="0">
                          <a:latin typeface="Cambria Math" panose="02040503050406030204" pitchFamily="18" charset="0"/>
                        </a:rPr>
                        <m:t>:</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𝑒𝑛𝑑</m:t>
                      </m:r>
                      <m:r>
                        <a:rPr lang="en-US" b="0" i="1" smtClean="0">
                          <a:latin typeface="Cambria Math" panose="02040503050406030204" pitchFamily="18" charset="0"/>
                        </a:rPr>
                        <m:t> </m:t>
                      </m:r>
                      <m:r>
                        <a:rPr lang="en-US" b="0" i="1" smtClean="0">
                          <a:latin typeface="Cambria Math" panose="02040503050406030204" pitchFamily="18" charset="0"/>
                        </a:rPr>
                        <m:t>𝑝𝑜𝑖𝑛𝑡𝑠</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𝑝𝑖𝑛</m:t>
                          </m:r>
                          <m:r>
                            <a:rPr lang="en-US" b="0" i="1" smtClean="0">
                              <a:latin typeface="Cambria Math" panose="02040503050406030204" pitchFamily="18" charset="0"/>
                            </a:rPr>
                            <m:t> </m:t>
                          </m:r>
                          <m:r>
                            <a:rPr lang="en-US" b="0" i="1" smtClean="0">
                              <a:latin typeface="Cambria Math" panose="02040503050406030204" pitchFamily="18" charset="0"/>
                            </a:rPr>
                            <m:t>𝑐𝑜𝑢𝑛𝑡𝑠</m:t>
                          </m:r>
                        </m:e>
                      </m:d>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h𝑦𝑝𝑒𝑟𝑒𝑑𝑔𝑒</m:t>
                      </m:r>
                      <m:r>
                        <a:rPr lang="en-US" b="0" i="1" smtClean="0">
                          <a:latin typeface="Cambria Math" panose="02040503050406030204" pitchFamily="18" charset="0"/>
                        </a:rPr>
                        <m:t> </m:t>
                      </m:r>
                      <m:r>
                        <a:rPr lang="en-US" b="0" i="1" smtClean="0">
                          <a:latin typeface="Cambria Math" panose="02040503050406030204" pitchFamily="18" charset="0"/>
                        </a:rPr>
                        <m:t>𝑒</m:t>
                      </m:r>
                    </m:oMath>
                  </m:oMathPara>
                </a14:m>
                <a:endParaRPr lang="en-US" dirty="0"/>
              </a:p>
            </p:txBody>
          </p:sp>
        </mc:Choice>
        <mc:Fallback xmlns="">
          <p:sp>
            <p:nvSpPr>
              <p:cNvPr id="24" name="TextBox 23">
                <a:extLst>
                  <a:ext uri="{FF2B5EF4-FFF2-40B4-BE49-F238E27FC236}">
                    <a16:creationId xmlns:a16="http://schemas.microsoft.com/office/drawing/2014/main" id="{F9F65FE3-3737-E623-DCCB-8C10855535C6}"/>
                  </a:ext>
                </a:extLst>
              </p:cNvPr>
              <p:cNvSpPr txBox="1">
                <a:spLocks noRot="1" noChangeAspect="1" noMove="1" noResize="1" noEditPoints="1" noAdjustHandles="1" noChangeArrowheads="1" noChangeShapeType="1" noTextEdit="1"/>
              </p:cNvSpPr>
              <p:nvPr/>
            </p:nvSpPr>
            <p:spPr>
              <a:xfrm>
                <a:off x="5130487" y="2324779"/>
                <a:ext cx="6242606" cy="830997"/>
              </a:xfrm>
              <a:prstGeom prst="rect">
                <a:avLst/>
              </a:prstGeom>
              <a:blipFill>
                <a:blip r:embed="rId9"/>
                <a:stretch>
                  <a:fillRect l="-2033" t="-1493" b="-1194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6C722A8-46E7-87C3-34F7-5214E74BC7C5}"/>
                  </a:ext>
                </a:extLst>
              </p:cNvPr>
              <p:cNvSpPr txBox="1"/>
              <p:nvPr/>
            </p:nvSpPr>
            <p:spPr>
              <a:xfrm>
                <a:off x="4970889" y="4098031"/>
                <a:ext cx="1532476" cy="246221"/>
              </a:xfrm>
              <a:prstGeom prst="rect">
                <a:avLst/>
              </a:prstGeom>
              <a:solidFill>
                <a:schemeClr val="accent1"/>
              </a:solid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chemeClr val="bg1"/>
                          </a:solidFill>
                          <a:latin typeface="Cambria Math" panose="02040503050406030204" pitchFamily="18" charset="0"/>
                        </a:rPr>
                        <m:t>𝑤𝑒𝑖𝑔h𝑡</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𝑜𝑓</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𝑖𝑡𝑠𝑒𝑙𝑓</m:t>
                      </m:r>
                    </m:oMath>
                  </m:oMathPara>
                </a14:m>
                <a:endParaRPr lang="en-US" sz="1600" dirty="0">
                  <a:solidFill>
                    <a:schemeClr val="bg1"/>
                  </a:solidFill>
                </a:endParaRPr>
              </a:p>
            </p:txBody>
          </p:sp>
        </mc:Choice>
        <mc:Fallback xmlns="">
          <p:sp>
            <p:nvSpPr>
              <p:cNvPr id="6" name="TextBox 5">
                <a:extLst>
                  <a:ext uri="{FF2B5EF4-FFF2-40B4-BE49-F238E27FC236}">
                    <a16:creationId xmlns:a16="http://schemas.microsoft.com/office/drawing/2014/main" id="{D6C722A8-46E7-87C3-34F7-5214E74BC7C5}"/>
                  </a:ext>
                </a:extLst>
              </p:cNvPr>
              <p:cNvSpPr txBox="1">
                <a:spLocks noRot="1" noChangeAspect="1" noMove="1" noResize="1" noEditPoints="1" noAdjustHandles="1" noChangeArrowheads="1" noChangeShapeType="1" noTextEdit="1"/>
              </p:cNvSpPr>
              <p:nvPr/>
            </p:nvSpPr>
            <p:spPr>
              <a:xfrm>
                <a:off x="4970889" y="4098031"/>
                <a:ext cx="1532476" cy="246221"/>
              </a:xfrm>
              <a:prstGeom prst="rect">
                <a:avLst/>
              </a:prstGeom>
              <a:blipFill>
                <a:blip r:embed="rId10"/>
                <a:stretch>
                  <a:fillRect l="-4098" t="-4762" r="-3279" b="-3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64398F9-BB58-1343-864C-22D15E24A8B7}"/>
                  </a:ext>
                </a:extLst>
              </p:cNvPr>
              <p:cNvSpPr txBox="1"/>
              <p:nvPr/>
            </p:nvSpPr>
            <p:spPr>
              <a:xfrm>
                <a:off x="6701564" y="4269710"/>
                <a:ext cx="3879350" cy="246221"/>
              </a:xfrm>
              <a:prstGeom prst="rect">
                <a:avLst/>
              </a:prstGeom>
              <a:solidFill>
                <a:srgbClr val="C5050C"/>
              </a:solid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chemeClr val="bg1"/>
                          </a:solidFill>
                          <a:latin typeface="Cambria Math" panose="02040503050406030204" pitchFamily="18" charset="0"/>
                        </a:rPr>
                        <m:t>𝑠𝑢𝑚</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𝑜𝑓</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𝑝𝑟𝑜𝑝𝑜𝑟𝑡𝑖𝑜𝑛𝑎𝑙</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𝑠h𝑎𝑟𝑒</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𝑖𝑛</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h𝑦𝑝𝑒𝑟𝑒𝑑𝑔𝑒𝑠</m:t>
                      </m:r>
                    </m:oMath>
                  </m:oMathPara>
                </a14:m>
                <a:endParaRPr lang="en-US" sz="1600" dirty="0">
                  <a:solidFill>
                    <a:schemeClr val="bg1"/>
                  </a:solidFill>
                </a:endParaRPr>
              </a:p>
            </p:txBody>
          </p:sp>
        </mc:Choice>
        <mc:Fallback xmlns="">
          <p:sp>
            <p:nvSpPr>
              <p:cNvPr id="8" name="TextBox 7">
                <a:extLst>
                  <a:ext uri="{FF2B5EF4-FFF2-40B4-BE49-F238E27FC236}">
                    <a16:creationId xmlns:a16="http://schemas.microsoft.com/office/drawing/2014/main" id="{464398F9-BB58-1343-864C-22D15E24A8B7}"/>
                  </a:ext>
                </a:extLst>
              </p:cNvPr>
              <p:cNvSpPr txBox="1">
                <a:spLocks noRot="1" noChangeAspect="1" noMove="1" noResize="1" noEditPoints="1" noAdjustHandles="1" noChangeArrowheads="1" noChangeShapeType="1" noTextEdit="1"/>
              </p:cNvSpPr>
              <p:nvPr/>
            </p:nvSpPr>
            <p:spPr>
              <a:xfrm>
                <a:off x="6701564" y="4269710"/>
                <a:ext cx="3879350" cy="246221"/>
              </a:xfrm>
              <a:prstGeom prst="rect">
                <a:avLst/>
              </a:prstGeom>
              <a:blipFill>
                <a:blip r:embed="rId11"/>
                <a:stretch>
                  <a:fillRect l="-326" t="-10000" r="-1303" b="-35000"/>
                </a:stretch>
              </a:blipFill>
            </p:spPr>
            <p:txBody>
              <a:bodyPr/>
              <a:lstStyle/>
              <a:p>
                <a:r>
                  <a:rPr lang="en-US">
                    <a:noFill/>
                  </a:rPr>
                  <a:t> </a:t>
                </a:r>
              </a:p>
            </p:txBody>
          </p:sp>
        </mc:Fallback>
      </mc:AlternateContent>
      <p:sp>
        <p:nvSpPr>
          <p:cNvPr id="9" name="Oval 8">
            <a:extLst>
              <a:ext uri="{FF2B5EF4-FFF2-40B4-BE49-F238E27FC236}">
                <a16:creationId xmlns:a16="http://schemas.microsoft.com/office/drawing/2014/main" id="{6952FCA1-CE20-77B8-F5A7-5A410DB12F21}"/>
              </a:ext>
            </a:extLst>
          </p:cNvPr>
          <p:cNvSpPr/>
          <p:nvPr/>
        </p:nvSpPr>
        <p:spPr>
          <a:xfrm>
            <a:off x="6158167" y="3320215"/>
            <a:ext cx="648551" cy="632912"/>
          </a:xfrm>
          <a:prstGeom prst="ellipse">
            <a:avLst/>
          </a:prstGeom>
          <a:noFill/>
          <a:ln w="1905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FEDA16B1-3CF7-A896-03EE-B5CACDB6AD7B}"/>
              </a:ext>
            </a:extLst>
          </p:cNvPr>
          <p:cNvCxnSpPr>
            <a:stCxn id="9" idx="3"/>
            <a:endCxn id="6" idx="0"/>
          </p:cNvCxnSpPr>
          <p:nvPr/>
        </p:nvCxnSpPr>
        <p:spPr>
          <a:xfrm flipH="1">
            <a:off x="5737127" y="3860439"/>
            <a:ext cx="516018" cy="2375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39D4A429-E1D0-A635-78AF-C233FDA7E900}"/>
              </a:ext>
            </a:extLst>
          </p:cNvPr>
          <p:cNvSpPr/>
          <p:nvPr/>
        </p:nvSpPr>
        <p:spPr>
          <a:xfrm>
            <a:off x="7052731" y="3177609"/>
            <a:ext cx="1040101" cy="1060212"/>
          </a:xfrm>
          <a:prstGeom prst="ellipse">
            <a:avLst/>
          </a:prstGeom>
          <a:noFill/>
          <a:ln w="1905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0FB8212-AB52-61D7-3ADB-2708D34DAFE8}"/>
              </a:ext>
            </a:extLst>
          </p:cNvPr>
          <p:cNvCxnSpPr>
            <a:cxnSpLocks/>
            <a:stCxn id="12" idx="5"/>
            <a:endCxn id="8" idx="0"/>
          </p:cNvCxnSpPr>
          <p:nvPr/>
        </p:nvCxnSpPr>
        <p:spPr>
          <a:xfrm>
            <a:off x="7940513" y="4082557"/>
            <a:ext cx="700726" cy="187153"/>
          </a:xfrm>
          <a:prstGeom prst="line">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18E2520C-0746-C339-6FD3-76DCADC2EA72}"/>
              </a:ext>
            </a:extLst>
          </p:cNvPr>
          <p:cNvSpPr/>
          <p:nvPr/>
        </p:nvSpPr>
        <p:spPr>
          <a:xfrm>
            <a:off x="1226914" y="3252834"/>
            <a:ext cx="438600" cy="491852"/>
          </a:xfrm>
          <a:prstGeom prst="rect">
            <a:avLst/>
          </a:prstGeom>
          <a:solidFill>
            <a:schemeClr val="tx2">
              <a:lumMod val="25000"/>
              <a:lumOff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10308B11-E881-5B4A-BD81-D8767611F8FD}"/>
                  </a:ext>
                </a:extLst>
              </p:cNvPr>
              <p:cNvSpPr txBox="1"/>
              <p:nvPr/>
            </p:nvSpPr>
            <p:spPr>
              <a:xfrm>
                <a:off x="6253145" y="4902622"/>
                <a:ext cx="5241563" cy="50071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𝑣</m:t>
                          </m:r>
                        </m:sub>
                      </m:sSub>
                      <m:d>
                        <m:dPr>
                          <m:ctrlPr>
                            <a:rPr lang="en-US" sz="1600" b="0" i="1" smtClean="0">
                              <a:solidFill>
                                <a:srgbClr val="C00000"/>
                              </a:solidFill>
                              <a:latin typeface="Cambria Math" panose="02040503050406030204" pitchFamily="18" charset="0"/>
                            </a:rPr>
                          </m:ctrlPr>
                        </m:dPr>
                        <m:e>
                          <m:r>
                            <a:rPr lang="en-US" sz="1600" b="0" i="1" smtClean="0">
                              <a:solidFill>
                                <a:srgbClr val="C00000"/>
                              </a:solidFill>
                              <a:latin typeface="Cambria Math" panose="02040503050406030204" pitchFamily="18" charset="0"/>
                            </a:rPr>
                            <m:t>𝐴</m:t>
                          </m:r>
                        </m:e>
                      </m:d>
                      <m:r>
                        <a:rPr lang="en-US" sz="1600" b="0" i="1" smtClean="0">
                          <a:solidFill>
                            <a:srgbClr val="C00000"/>
                          </a:solidFill>
                          <a:latin typeface="Cambria Math" panose="02040503050406030204" pitchFamily="18" charset="0"/>
                        </a:rPr>
                        <m:t>=</m:t>
                      </m:r>
                      <m:r>
                        <a:rPr lang="en-US" sz="1600" b="0" i="1" smtClean="0">
                          <a:solidFill>
                            <a:srgbClr val="C00000"/>
                          </a:solidFill>
                          <a:latin typeface="Cambria Math" panose="02040503050406030204" pitchFamily="18" charset="0"/>
                          <a:ea typeface="Cambria Math" panose="02040503050406030204" pitchFamily="18" charset="0"/>
                        </a:rPr>
                        <m:t>𝜂</m:t>
                      </m:r>
                      <m:d>
                        <m:dPr>
                          <m:ctrlPr>
                            <a:rPr lang="en-US" sz="1600" b="0" i="1" smtClean="0">
                              <a:solidFill>
                                <a:srgbClr val="C00000"/>
                              </a:solidFill>
                              <a:latin typeface="Cambria Math" panose="02040503050406030204" pitchFamily="18" charset="0"/>
                              <a:ea typeface="Cambria Math" panose="02040503050406030204" pitchFamily="18" charset="0"/>
                            </a:rPr>
                          </m:ctrlPr>
                        </m:dPr>
                        <m:e>
                          <m:r>
                            <a:rPr lang="en-US" sz="1600" b="0" i="1" smtClean="0">
                              <a:solidFill>
                                <a:srgbClr val="C00000"/>
                              </a:solidFill>
                              <a:latin typeface="Cambria Math" panose="02040503050406030204" pitchFamily="18" charset="0"/>
                              <a:ea typeface="Cambria Math" panose="02040503050406030204" pitchFamily="18" charset="0"/>
                            </a:rPr>
                            <m:t>𝐴</m:t>
                          </m:r>
                        </m:e>
                      </m:d>
                      <m:r>
                        <a:rPr lang="en-US" sz="1600" b="0" i="1" smtClean="0">
                          <a:solidFill>
                            <a:srgbClr val="C00000"/>
                          </a:solidFill>
                          <a:latin typeface="Cambria Math" panose="02040503050406030204" pitchFamily="18" charset="0"/>
                          <a:ea typeface="Cambria Math" panose="02040503050406030204" pitchFamily="18" charset="0"/>
                        </a:rPr>
                        <m:t>+(</m:t>
                      </m:r>
                      <m:f>
                        <m:fPr>
                          <m:ctrlPr>
                            <a:rPr lang="en-US" sz="1600" b="0" i="1" dirty="0" smtClean="0">
                              <a:solidFill>
                                <a:srgbClr val="C00000"/>
                              </a:solidFill>
                              <a:latin typeface="Cambria Math" panose="02040503050406030204" pitchFamily="18" charset="0"/>
                            </a:rPr>
                          </m:ctrlPr>
                        </m:fPr>
                        <m:num>
                          <m:sSub>
                            <m:sSubPr>
                              <m:ctrlPr>
                                <a:rPr lang="en-US" sz="1600" i="1" dirty="0" smtClean="0">
                                  <a:solidFill>
                                    <a:srgbClr val="C00000"/>
                                  </a:solidFill>
                                  <a:latin typeface="Cambria Math" panose="02040503050406030204" pitchFamily="18" charset="0"/>
                                </a:rPr>
                              </m:ctrlPr>
                            </m:sSubPr>
                            <m:e>
                              <m:r>
                                <a:rPr lang="en-US" sz="1600" b="0" i="1" dirty="0" smtClean="0">
                                  <a:solidFill>
                                    <a:srgbClr val="C00000"/>
                                  </a:solidFill>
                                  <a:latin typeface="Cambria Math" panose="02040503050406030204" pitchFamily="18" charset="0"/>
                                </a:rPr>
                                <m:t>𝑊</m:t>
                              </m:r>
                            </m:e>
                            <m:sub>
                              <m:r>
                                <a:rPr lang="en-US" sz="1600" b="0" i="1" dirty="0" smtClean="0">
                                  <a:solidFill>
                                    <a:srgbClr val="C00000"/>
                                  </a:solidFill>
                                  <a:latin typeface="Cambria Math" panose="02040503050406030204" pitchFamily="18" charset="0"/>
                                </a:rPr>
                                <m:t>𝑒</m:t>
                              </m:r>
                            </m:sub>
                          </m:sSub>
                          <m:d>
                            <m:dPr>
                              <m:ctrlPr>
                                <a:rPr lang="en-US" sz="1600" b="0" i="1" dirty="0" smtClean="0">
                                  <a:solidFill>
                                    <a:srgbClr val="C00000"/>
                                  </a:solidFill>
                                  <a:latin typeface="Cambria Math" panose="02040503050406030204" pitchFamily="18" charset="0"/>
                                </a:rPr>
                              </m:ctrlPr>
                            </m:dPr>
                            <m:e>
                              <m:sSup>
                                <m:sSupPr>
                                  <m:ctrlPr>
                                    <a:rPr lang="en-US" sz="1600" b="0" i="1" dirty="0" smtClean="0">
                                      <a:solidFill>
                                        <a:srgbClr val="C00000"/>
                                      </a:solidFill>
                                      <a:latin typeface="Cambria Math" panose="02040503050406030204" pitchFamily="18" charset="0"/>
                                    </a:rPr>
                                  </m:ctrlPr>
                                </m:sSupPr>
                                <m:e>
                                  <m:r>
                                    <a:rPr lang="en-US" sz="1600" b="0" i="1" dirty="0" smtClean="0">
                                      <a:solidFill>
                                        <a:srgbClr val="C00000"/>
                                      </a:solidFill>
                                      <a:latin typeface="Cambria Math" panose="02040503050406030204" pitchFamily="18" charset="0"/>
                                    </a:rPr>
                                    <m:t>𝑒</m:t>
                                  </m:r>
                                </m:e>
                                <m:sup>
                                  <m:r>
                                    <a:rPr lang="en-US" sz="1600" b="0" i="1" dirty="0" smtClean="0">
                                      <a:solidFill>
                                        <a:srgbClr val="C00000"/>
                                      </a:solidFill>
                                      <a:latin typeface="Cambria Math" panose="02040503050406030204" pitchFamily="18" charset="0"/>
                                    </a:rPr>
                                    <m:t>𝐴𝐵</m:t>
                                  </m:r>
                                </m:sup>
                              </m:sSup>
                            </m:e>
                          </m:d>
                        </m:num>
                        <m:den>
                          <m:r>
                            <a:rPr lang="en-US" sz="1600" b="0" i="1" dirty="0" smtClean="0">
                              <a:solidFill>
                                <a:srgbClr val="C00000"/>
                              </a:solidFill>
                              <a:latin typeface="Cambria Math" panose="02040503050406030204" pitchFamily="18" charset="0"/>
                            </a:rPr>
                            <m:t>2</m:t>
                          </m:r>
                        </m:den>
                      </m:f>
                      <m:r>
                        <a:rPr lang="en-US" sz="1600" b="0" i="1" dirty="0" smtClean="0">
                          <a:solidFill>
                            <a:srgbClr val="C00000"/>
                          </a:solidFill>
                          <a:latin typeface="Cambria Math" panose="02040503050406030204" pitchFamily="18" charset="0"/>
                        </a:rPr>
                        <m:t>+</m:t>
                      </m:r>
                      <m:f>
                        <m:fPr>
                          <m:ctrlPr>
                            <a:rPr lang="en-US" sz="1600" i="1" dirty="0">
                              <a:solidFill>
                                <a:srgbClr val="C00000"/>
                              </a:solidFill>
                              <a:latin typeface="Cambria Math" panose="02040503050406030204" pitchFamily="18" charset="0"/>
                            </a:rPr>
                          </m:ctrlPr>
                        </m:fPr>
                        <m:num>
                          <m:sSub>
                            <m:sSubPr>
                              <m:ctrlPr>
                                <a:rPr lang="en-US" sz="1600" i="1" dirty="0">
                                  <a:solidFill>
                                    <a:srgbClr val="C00000"/>
                                  </a:solidFill>
                                  <a:latin typeface="Cambria Math" panose="02040503050406030204" pitchFamily="18" charset="0"/>
                                </a:rPr>
                              </m:ctrlPr>
                            </m:sSubPr>
                            <m:e>
                              <m:r>
                                <a:rPr lang="en-US" sz="1600" i="1" dirty="0">
                                  <a:solidFill>
                                    <a:srgbClr val="C00000"/>
                                  </a:solidFill>
                                  <a:latin typeface="Cambria Math" panose="02040503050406030204" pitchFamily="18" charset="0"/>
                                </a:rPr>
                                <m:t>𝑊</m:t>
                              </m:r>
                            </m:e>
                            <m:sub>
                              <m:r>
                                <a:rPr lang="en-US" sz="1600" i="1" dirty="0">
                                  <a:solidFill>
                                    <a:srgbClr val="C00000"/>
                                  </a:solidFill>
                                  <a:latin typeface="Cambria Math" panose="02040503050406030204" pitchFamily="18" charset="0"/>
                                </a:rPr>
                                <m:t>𝑒</m:t>
                              </m:r>
                            </m:sub>
                          </m:sSub>
                          <m:d>
                            <m:dPr>
                              <m:ctrlPr>
                                <a:rPr lang="en-US" sz="1600" i="1" dirty="0">
                                  <a:solidFill>
                                    <a:srgbClr val="C00000"/>
                                  </a:solidFill>
                                  <a:latin typeface="Cambria Math" panose="02040503050406030204" pitchFamily="18" charset="0"/>
                                </a:rPr>
                              </m:ctrlPr>
                            </m:dPr>
                            <m:e>
                              <m:sSup>
                                <m:sSupPr>
                                  <m:ctrlPr>
                                    <a:rPr lang="en-US" sz="1600" i="1" dirty="0">
                                      <a:solidFill>
                                        <a:srgbClr val="C00000"/>
                                      </a:solidFill>
                                      <a:latin typeface="Cambria Math" panose="02040503050406030204" pitchFamily="18" charset="0"/>
                                    </a:rPr>
                                  </m:ctrlPr>
                                </m:sSupPr>
                                <m:e>
                                  <m:r>
                                    <a:rPr lang="en-US" sz="1600" i="1" dirty="0">
                                      <a:solidFill>
                                        <a:srgbClr val="C00000"/>
                                      </a:solidFill>
                                      <a:latin typeface="Cambria Math" panose="02040503050406030204" pitchFamily="18" charset="0"/>
                                    </a:rPr>
                                    <m:t>𝑒</m:t>
                                  </m:r>
                                </m:e>
                                <m:sup>
                                  <m:r>
                                    <a:rPr lang="en-US" sz="1600" i="1" dirty="0">
                                      <a:solidFill>
                                        <a:srgbClr val="C00000"/>
                                      </a:solidFill>
                                      <a:latin typeface="Cambria Math" panose="02040503050406030204" pitchFamily="18" charset="0"/>
                                    </a:rPr>
                                    <m:t>𝐴𝐵</m:t>
                                  </m:r>
                                  <m:r>
                                    <a:rPr lang="en-US" sz="1600" b="0" i="1" dirty="0" smtClean="0">
                                      <a:solidFill>
                                        <a:srgbClr val="C00000"/>
                                      </a:solidFill>
                                      <a:latin typeface="Cambria Math" panose="02040503050406030204" pitchFamily="18" charset="0"/>
                                    </a:rPr>
                                    <m:t>𝐶</m:t>
                                  </m:r>
                                </m:sup>
                              </m:sSup>
                            </m:e>
                          </m:d>
                        </m:num>
                        <m:den>
                          <m:r>
                            <a:rPr lang="en-US" sz="1600" b="0" i="1" dirty="0" smtClean="0">
                              <a:solidFill>
                                <a:srgbClr val="C00000"/>
                              </a:solidFill>
                              <a:latin typeface="Cambria Math" panose="02040503050406030204" pitchFamily="18" charset="0"/>
                            </a:rPr>
                            <m:t>3</m:t>
                          </m:r>
                        </m:den>
                      </m:f>
                      <m:r>
                        <a:rPr lang="en-US" sz="1600" b="0" i="1" smtClean="0">
                          <a:solidFill>
                            <a:srgbClr val="C00000"/>
                          </a:solidFill>
                          <a:latin typeface="Cambria Math" panose="02040503050406030204" pitchFamily="18" charset="0"/>
                          <a:ea typeface="Cambria Math" panose="02040503050406030204" pitchFamily="18" charset="0"/>
                        </a:rPr>
                        <m:t>)=</m:t>
                      </m:r>
                      <m:r>
                        <a:rPr lang="en-US" sz="1600" b="0" i="1" smtClean="0">
                          <a:solidFill>
                            <a:srgbClr val="C00000"/>
                          </a:solidFill>
                          <a:latin typeface="Cambria Math" panose="02040503050406030204" pitchFamily="18" charset="0"/>
                        </a:rPr>
                        <m:t>1+</m:t>
                      </m:r>
                      <m:d>
                        <m:dPr>
                          <m:ctrlPr>
                            <a:rPr lang="en-US" sz="1600" b="0" i="1" smtClean="0">
                              <a:solidFill>
                                <a:srgbClr val="C00000"/>
                              </a:solidFill>
                              <a:latin typeface="Cambria Math" panose="02040503050406030204" pitchFamily="18" charset="0"/>
                            </a:rPr>
                          </m:ctrlPr>
                        </m:dPr>
                        <m:e>
                          <m:f>
                            <m:fPr>
                              <m:ctrlPr>
                                <a:rPr lang="en-US" sz="1600" b="0" i="1" smtClean="0">
                                  <a:solidFill>
                                    <a:srgbClr val="C00000"/>
                                  </a:solidFill>
                                  <a:latin typeface="Cambria Math" panose="02040503050406030204" pitchFamily="18" charset="0"/>
                                </a:rPr>
                              </m:ctrlPr>
                            </m:fPr>
                            <m:num>
                              <m:r>
                                <a:rPr lang="en-US" sz="1600" b="0" i="1" smtClean="0">
                                  <a:solidFill>
                                    <a:srgbClr val="C00000"/>
                                  </a:solidFill>
                                  <a:latin typeface="Cambria Math" panose="02040503050406030204" pitchFamily="18" charset="0"/>
                                </a:rPr>
                                <m:t>2</m:t>
                              </m:r>
                            </m:num>
                            <m:den>
                              <m:r>
                                <a:rPr lang="en-US" sz="1600" b="0" i="1" smtClean="0">
                                  <a:solidFill>
                                    <a:srgbClr val="C00000"/>
                                  </a:solidFill>
                                  <a:latin typeface="Cambria Math" panose="02040503050406030204" pitchFamily="18" charset="0"/>
                                </a:rPr>
                                <m:t>2</m:t>
                              </m:r>
                            </m:den>
                          </m:f>
                          <m:r>
                            <a:rPr lang="en-US" sz="1600" b="0" i="1" smtClean="0">
                              <a:solidFill>
                                <a:srgbClr val="C00000"/>
                              </a:solidFill>
                              <a:latin typeface="Cambria Math" panose="02040503050406030204" pitchFamily="18" charset="0"/>
                            </a:rPr>
                            <m:t>+</m:t>
                          </m:r>
                          <m:f>
                            <m:fPr>
                              <m:ctrlPr>
                                <a:rPr lang="en-US" sz="1600" b="0" i="1" smtClean="0">
                                  <a:solidFill>
                                    <a:srgbClr val="C00000"/>
                                  </a:solidFill>
                                  <a:latin typeface="Cambria Math" panose="02040503050406030204" pitchFamily="18" charset="0"/>
                                </a:rPr>
                              </m:ctrlPr>
                            </m:fPr>
                            <m:num>
                              <m:r>
                                <a:rPr lang="en-US" sz="1600" b="0" i="1" smtClean="0">
                                  <a:solidFill>
                                    <a:srgbClr val="C00000"/>
                                  </a:solidFill>
                                  <a:latin typeface="Cambria Math" panose="02040503050406030204" pitchFamily="18" charset="0"/>
                                </a:rPr>
                                <m:t>1</m:t>
                              </m:r>
                            </m:num>
                            <m:den>
                              <m:r>
                                <a:rPr lang="en-US" sz="1600" b="0" i="1" smtClean="0">
                                  <a:solidFill>
                                    <a:srgbClr val="C00000"/>
                                  </a:solidFill>
                                  <a:latin typeface="Cambria Math" panose="02040503050406030204" pitchFamily="18" charset="0"/>
                                </a:rPr>
                                <m:t>3</m:t>
                              </m:r>
                            </m:den>
                          </m:f>
                        </m:e>
                      </m:d>
                      <m:r>
                        <a:rPr lang="en-US" sz="1600" b="0" i="1" smtClean="0">
                          <a:solidFill>
                            <a:srgbClr val="C00000"/>
                          </a:solidFill>
                          <a:latin typeface="Cambria Math" panose="02040503050406030204" pitchFamily="18" charset="0"/>
                        </a:rPr>
                        <m:t>=</m:t>
                      </m:r>
                      <m:f>
                        <m:fPr>
                          <m:ctrlPr>
                            <a:rPr lang="en-US" sz="1600" b="0" i="1" smtClean="0">
                              <a:solidFill>
                                <a:srgbClr val="C00000"/>
                              </a:solidFill>
                              <a:latin typeface="Cambria Math" panose="02040503050406030204" pitchFamily="18" charset="0"/>
                            </a:rPr>
                          </m:ctrlPr>
                        </m:fPr>
                        <m:num>
                          <m:r>
                            <a:rPr lang="en-US" sz="1600" b="0" i="1" smtClean="0">
                              <a:solidFill>
                                <a:srgbClr val="C00000"/>
                              </a:solidFill>
                              <a:latin typeface="Cambria Math" panose="02040503050406030204" pitchFamily="18" charset="0"/>
                            </a:rPr>
                            <m:t>7</m:t>
                          </m:r>
                        </m:num>
                        <m:den>
                          <m:r>
                            <a:rPr lang="en-US" sz="1600" b="0" i="1" smtClean="0">
                              <a:solidFill>
                                <a:srgbClr val="C00000"/>
                              </a:solidFill>
                              <a:latin typeface="Cambria Math" panose="02040503050406030204" pitchFamily="18" charset="0"/>
                            </a:rPr>
                            <m:t>3</m:t>
                          </m:r>
                        </m:den>
                      </m:f>
                    </m:oMath>
                  </m:oMathPara>
                </a14:m>
                <a:endParaRPr lang="en-US" sz="1600" dirty="0">
                  <a:solidFill>
                    <a:srgbClr val="C00000"/>
                  </a:solidFill>
                </a:endParaRPr>
              </a:p>
            </p:txBody>
          </p:sp>
        </mc:Choice>
        <mc:Fallback>
          <p:sp>
            <p:nvSpPr>
              <p:cNvPr id="13" name="TextBox 12">
                <a:extLst>
                  <a:ext uri="{FF2B5EF4-FFF2-40B4-BE49-F238E27FC236}">
                    <a16:creationId xmlns:a16="http://schemas.microsoft.com/office/drawing/2014/main" id="{10308B11-E881-5B4A-BD81-D8767611F8FD}"/>
                  </a:ext>
                </a:extLst>
              </p:cNvPr>
              <p:cNvSpPr txBox="1">
                <a:spLocks noRot="1" noChangeAspect="1" noMove="1" noResize="1" noEditPoints="1" noAdjustHandles="1" noChangeArrowheads="1" noChangeShapeType="1" noTextEdit="1"/>
              </p:cNvSpPr>
              <p:nvPr/>
            </p:nvSpPr>
            <p:spPr>
              <a:xfrm>
                <a:off x="6253145" y="4902622"/>
                <a:ext cx="5241563" cy="500715"/>
              </a:xfrm>
              <a:prstGeom prst="rect">
                <a:avLst/>
              </a:prstGeom>
              <a:blipFill>
                <a:blip r:embed="rId12"/>
                <a:stretch>
                  <a:fillRect b="-12195"/>
                </a:stretch>
              </a:blipFill>
            </p:spPr>
            <p:txBody>
              <a:bodyPr/>
              <a:lstStyle/>
              <a:p>
                <a:r>
                  <a:rPr lang="en-US">
                    <a:noFill/>
                  </a:rPr>
                  <a:t> </a:t>
                </a:r>
              </a:p>
            </p:txBody>
          </p:sp>
        </mc:Fallback>
      </mc:AlternateContent>
    </p:spTree>
    <p:extLst>
      <p:ext uri="{BB962C8B-B14F-4D97-AF65-F5344CB8AC3E}">
        <p14:creationId xmlns:p14="http://schemas.microsoft.com/office/powerpoint/2010/main" val="4074633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Partition hypergraph</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876650"/>
          </a:xfrm>
        </p:spPr>
        <p:txBody>
          <a:bodyPr/>
          <a:lstStyle/>
          <a:p>
            <a:r>
              <a:rPr lang="en-US" dirty="0">
                <a:latin typeface="Times New Roman" panose="02020603050405020304" pitchFamily="18" charset="0"/>
                <a:cs typeface="Times New Roman" panose="02020603050405020304" pitchFamily="18" charset="0"/>
              </a:rPr>
              <a:t>Partition the hypergraph using </a:t>
            </a:r>
            <a:r>
              <a:rPr lang="en-US" dirty="0" err="1">
                <a:latin typeface="Times New Roman" panose="02020603050405020304" pitchFamily="18" charset="0"/>
                <a:cs typeface="Times New Roman" panose="02020603050405020304" pitchFamily="18" charset="0"/>
              </a:rPr>
              <a:t>Kahypar</a:t>
            </a:r>
            <a:r>
              <a:rPr lang="en-US" baseline="30000" dirty="0">
                <a:latin typeface="Times New Roman" panose="02020603050405020304" pitchFamily="18" charset="0"/>
                <a:cs typeface="Times New Roman" panose="02020603050405020304" pitchFamily="18" charset="0"/>
              </a:rPr>
              <a:t>[4]</a:t>
            </a:r>
            <a:r>
              <a:rPr lang="en-US" dirty="0">
                <a:latin typeface="Times New Roman" panose="02020603050405020304" pitchFamily="18" charset="0"/>
                <a:cs typeface="Times New Roman" panose="02020603050405020304" pitchFamily="18" charset="0"/>
              </a:rPr>
              <a:t>.</a:t>
            </a: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3"/>
          <a:stretch>
            <a:fillRect/>
          </a:stretch>
        </p:blipFill>
        <p:spPr>
          <a:xfrm>
            <a:off x="1226914" y="4259244"/>
            <a:ext cx="2615883" cy="2138822"/>
          </a:xfrm>
          <a:prstGeom prst="rect">
            <a:avLst/>
          </a:prstGeom>
        </p:spPr>
      </p:pic>
      <p:sp>
        <p:nvSpPr>
          <p:cNvPr id="16" name="TextBox 15">
            <a:extLst>
              <a:ext uri="{FF2B5EF4-FFF2-40B4-BE49-F238E27FC236}">
                <a16:creationId xmlns:a16="http://schemas.microsoft.com/office/drawing/2014/main" id="{22F64639-6E03-CCFC-A2BD-301761EA6F2B}"/>
              </a:ext>
            </a:extLst>
          </p:cNvPr>
          <p:cNvSpPr txBox="1"/>
          <p:nvPr/>
        </p:nvSpPr>
        <p:spPr>
          <a:xfrm>
            <a:off x="457200" y="6419566"/>
            <a:ext cx="9097108"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[4] </a:t>
            </a:r>
            <a:r>
              <a:rPr lang="en-US" sz="1400" dirty="0">
                <a:latin typeface="Times New Roman" panose="02020603050405020304" pitchFamily="18" charset="0"/>
                <a:cs typeface="Times New Roman" panose="02020603050405020304" pitchFamily="18" charset="0"/>
                <a:hlinkClick r:id="rId4"/>
              </a:rPr>
              <a:t>https://kahypar.org</a:t>
            </a:r>
            <a:r>
              <a:rPr lang="en-US" sz="1400" dirty="0">
                <a:latin typeface="Times New Roman" panose="02020603050405020304" pitchFamily="18" charset="0"/>
                <a:cs typeface="Times New Roman" panose="02020603050405020304" pitchFamily="18" charset="0"/>
              </a:rPr>
              <a:t> </a:t>
            </a:r>
            <a:endParaRPr lang="en-US" sz="1400" b="0" i="0" dirty="0">
              <a:solidFill>
                <a:schemeClr val="tx1"/>
              </a:solidFill>
              <a:effectLst/>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910C4B79-77F2-93FF-8302-0D9322592A0F}"/>
              </a:ext>
            </a:extLst>
          </p:cNvPr>
          <p:cNvPicPr>
            <a:picLocks noChangeAspect="1"/>
          </p:cNvPicPr>
          <p:nvPr/>
        </p:nvPicPr>
        <p:blipFill>
          <a:blip r:embed="rId5"/>
          <a:stretch>
            <a:fillRect/>
          </a:stretch>
        </p:blipFill>
        <p:spPr>
          <a:xfrm>
            <a:off x="1041718" y="2019129"/>
            <a:ext cx="3086503" cy="2218615"/>
          </a:xfrm>
          <a:prstGeom prst="rect">
            <a:avLst/>
          </a:prstGeom>
        </p:spPr>
      </p:pic>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1B4DE03B-A250-67F1-29E0-292CCB31E2E9}"/>
                  </a:ext>
                </a:extLst>
              </p:cNvPr>
              <p:cNvSpPr txBox="1"/>
              <p:nvPr/>
            </p:nvSpPr>
            <p:spPr>
              <a:xfrm>
                <a:off x="4128221" y="5195842"/>
                <a:ext cx="1315488" cy="17676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𝐴𝐵𝐶</m:t>
                              </m:r>
                            </m:sup>
                          </m:sSup>
                        </m:e>
                      </m:d>
                      <m:r>
                        <a:rPr lang="en-US" sz="1600" b="0" i="1" smtClean="0">
                          <a:solidFill>
                            <a:srgbClr val="C00000"/>
                          </a:solidFill>
                          <a:latin typeface="Cambria Math" panose="02040503050406030204" pitchFamily="18" charset="0"/>
                        </a:rPr>
                        <m:t>=1</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𝐵𝐶</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𝐶𝐷𝐸</m:t>
                              </m:r>
                            </m:sup>
                          </m:sSup>
                        </m:e>
                      </m:d>
                      <m:r>
                        <a:rPr lang="en-US" sz="1600" b="0" i="1" smtClean="0">
                          <a:solidFill>
                            <a:srgbClr val="C00000"/>
                          </a:solidFill>
                          <a:latin typeface="Cambria Math" panose="02040503050406030204" pitchFamily="18" charset="0"/>
                        </a:rPr>
                        <m:t>=1</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𝐷𝐸</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endParaRPr lang="en-US" sz="1600" dirty="0">
                  <a:solidFill>
                    <a:srgbClr val="C00000"/>
                  </a:solidFill>
                </a:endParaRPr>
              </a:p>
              <a:p>
                <a:endParaRPr lang="en-US" sz="1600" dirty="0">
                  <a:solidFill>
                    <a:srgbClr val="C00000"/>
                  </a:solidFill>
                </a:endParaRPr>
              </a:p>
            </p:txBody>
          </p:sp>
        </mc:Choice>
        <mc:Fallback xmlns="">
          <p:sp>
            <p:nvSpPr>
              <p:cNvPr id="27" name="TextBox 26">
                <a:extLst>
                  <a:ext uri="{FF2B5EF4-FFF2-40B4-BE49-F238E27FC236}">
                    <a16:creationId xmlns:a16="http://schemas.microsoft.com/office/drawing/2014/main" id="{1B4DE03B-A250-67F1-29E0-292CCB31E2E9}"/>
                  </a:ext>
                </a:extLst>
              </p:cNvPr>
              <p:cNvSpPr txBox="1">
                <a:spLocks noRot="1" noChangeAspect="1" noMove="1" noResize="1" noEditPoints="1" noAdjustHandles="1" noChangeArrowheads="1" noChangeShapeType="1" noTextEdit="1"/>
              </p:cNvSpPr>
              <p:nvPr/>
            </p:nvSpPr>
            <p:spPr>
              <a:xfrm>
                <a:off x="4128221" y="5195842"/>
                <a:ext cx="1315488" cy="1767600"/>
              </a:xfrm>
              <a:prstGeom prst="rect">
                <a:avLst/>
              </a:prstGeom>
              <a:blipFill>
                <a:blip r:embed="rId6"/>
                <a:stretch>
                  <a:fillRect r="-952"/>
                </a:stretch>
              </a:blipFill>
            </p:spPr>
            <p:txBody>
              <a:bodyPr/>
              <a:lstStyle/>
              <a:p>
                <a:r>
                  <a:rPr lang="en-US">
                    <a:noFill/>
                  </a:rPr>
                  <a:t> </a:t>
                </a:r>
              </a:p>
            </p:txBody>
          </p:sp>
        </mc:Fallback>
      </mc:AlternateContent>
      <p:sp>
        <p:nvSpPr>
          <p:cNvPr id="5" name="Left Brace 4">
            <a:extLst>
              <a:ext uri="{FF2B5EF4-FFF2-40B4-BE49-F238E27FC236}">
                <a16:creationId xmlns:a16="http://schemas.microsoft.com/office/drawing/2014/main" id="{45F5FCC9-C7CE-F88D-FA84-41C7605E8DD5}"/>
              </a:ext>
            </a:extLst>
          </p:cNvPr>
          <p:cNvSpPr/>
          <p:nvPr/>
        </p:nvSpPr>
        <p:spPr>
          <a:xfrm>
            <a:off x="3986076" y="5195842"/>
            <a:ext cx="142145" cy="1249841"/>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7EBD65F2-E5EF-911F-3B75-75D3B6029A7F}"/>
                  </a:ext>
                </a:extLst>
              </p:cNvPr>
              <p:cNvSpPr txBox="1"/>
              <p:nvPr/>
            </p:nvSpPr>
            <p:spPr>
              <a:xfrm>
                <a:off x="3887084" y="2057058"/>
                <a:ext cx="2165978" cy="246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rgbClr val="C00000"/>
                          </a:solidFill>
                          <a:latin typeface="Cambria Math" panose="02040503050406030204" pitchFamily="18" charset="0"/>
                          <a:ea typeface="Cambria Math" panose="02040503050406030204" pitchFamily="18" charset="0"/>
                        </a:rPr>
                        <m:t>←</m:t>
                      </m:r>
                      <m:r>
                        <a:rPr lang="en-US" sz="1600" b="0" i="1" smtClean="0">
                          <a:solidFill>
                            <a:srgbClr val="C00000"/>
                          </a:solidFill>
                          <a:latin typeface="Cambria Math" panose="02040503050406030204" pitchFamily="18" charset="0"/>
                        </a:rPr>
                        <m:t>𝑤𝑒𝑖𝑔h𝑡</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𝑜𝑓</m:t>
                      </m:r>
                      <m:r>
                        <a:rPr lang="en-US" sz="1600" b="0" i="1" smtClean="0">
                          <a:solidFill>
                            <a:srgbClr val="C00000"/>
                          </a:solidFill>
                          <a:latin typeface="Cambria Math" panose="02040503050406030204" pitchFamily="18" charset="0"/>
                        </a:rPr>
                        <m:t> </m:t>
                      </m:r>
                      <m:r>
                        <a:rPr lang="en-US" sz="1600" b="0" i="1" smtClean="0">
                          <a:solidFill>
                            <a:srgbClr val="C00000"/>
                          </a:solidFill>
                          <a:latin typeface="Cambria Math" panose="02040503050406030204" pitchFamily="18" charset="0"/>
                        </a:rPr>
                        <m:t>𝑛𝑜𝑑𝑒𝑠</m:t>
                      </m:r>
                      <m:r>
                        <a:rPr lang="en-US" sz="1600" b="0" i="1" smtClean="0">
                          <a:solidFill>
                            <a:srgbClr val="C00000"/>
                          </a:solidFill>
                          <a:latin typeface="Cambria Math" panose="02040503050406030204" pitchFamily="18" charset="0"/>
                        </a:rPr>
                        <m:t>=1</m:t>
                      </m:r>
                    </m:oMath>
                  </m:oMathPara>
                </a14:m>
                <a:endParaRPr lang="en-US" sz="1600" dirty="0">
                  <a:solidFill>
                    <a:srgbClr val="C00000"/>
                  </a:solidFill>
                </a:endParaRPr>
              </a:p>
            </p:txBody>
          </p:sp>
        </mc:Choice>
        <mc:Fallback xmlns="">
          <p:sp>
            <p:nvSpPr>
              <p:cNvPr id="17" name="TextBox 16">
                <a:extLst>
                  <a:ext uri="{FF2B5EF4-FFF2-40B4-BE49-F238E27FC236}">
                    <a16:creationId xmlns:a16="http://schemas.microsoft.com/office/drawing/2014/main" id="{7EBD65F2-E5EF-911F-3B75-75D3B6029A7F}"/>
                  </a:ext>
                </a:extLst>
              </p:cNvPr>
              <p:cNvSpPr txBox="1">
                <a:spLocks noRot="1" noChangeAspect="1" noMove="1" noResize="1" noEditPoints="1" noAdjustHandles="1" noChangeArrowheads="1" noChangeShapeType="1" noTextEdit="1"/>
              </p:cNvSpPr>
              <p:nvPr/>
            </p:nvSpPr>
            <p:spPr>
              <a:xfrm>
                <a:off x="3887084" y="2057058"/>
                <a:ext cx="2165978" cy="246221"/>
              </a:xfrm>
              <a:prstGeom prst="rect">
                <a:avLst/>
              </a:prstGeom>
              <a:blipFill>
                <a:blip r:embed="rId7"/>
                <a:stretch>
                  <a:fillRect l="-1170" t="-4762" r="-1754" b="-33333"/>
                </a:stretch>
              </a:blipFill>
            </p:spPr>
            <p:txBody>
              <a:bodyPr/>
              <a:lstStyle/>
              <a:p>
                <a:r>
                  <a:rPr lang="en-US">
                    <a:noFill/>
                  </a:rPr>
                  <a:t> </a:t>
                </a:r>
              </a:p>
            </p:txBody>
          </p:sp>
        </mc:Fallback>
      </mc:AlternateContent>
      <p:pic>
        <p:nvPicPr>
          <p:cNvPr id="23" name="Picture 22" descr="A black text on a white background&#10;&#10;Description automatically generated">
            <a:extLst>
              <a:ext uri="{FF2B5EF4-FFF2-40B4-BE49-F238E27FC236}">
                <a16:creationId xmlns:a16="http://schemas.microsoft.com/office/drawing/2014/main" id="{20B3F664-4DA6-6E82-512D-36D672441EAB}"/>
              </a:ext>
            </a:extLst>
          </p:cNvPr>
          <p:cNvPicPr>
            <a:picLocks noChangeAspect="1"/>
          </p:cNvPicPr>
          <p:nvPr/>
        </p:nvPicPr>
        <p:blipFill>
          <a:blip r:embed="rId8"/>
          <a:stretch>
            <a:fillRect/>
          </a:stretch>
        </p:blipFill>
        <p:spPr>
          <a:xfrm>
            <a:off x="5130487" y="3252834"/>
            <a:ext cx="5866588" cy="830997"/>
          </a:xfrm>
          <a:prstGeom prst="rect">
            <a:avLst/>
          </a:prstGeom>
        </p:spPr>
      </p:pic>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F9F65FE3-3737-E623-DCCB-8C10855535C6}"/>
                  </a:ext>
                </a:extLst>
              </p:cNvPr>
              <p:cNvSpPr txBox="1"/>
              <p:nvPr/>
            </p:nvSpPr>
            <p:spPr>
              <a:xfrm>
                <a:off x="5130487" y="2324779"/>
                <a:ext cx="6242606" cy="830997"/>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a:rPr lang="en-US" i="1" smtClean="0">
                          <a:latin typeface="Cambria Math" panose="02040503050406030204" pitchFamily="18" charset="0"/>
                          <a:ea typeface="Cambria Math" panose="02040503050406030204" pitchFamily="18" charset="0"/>
                        </a:rPr>
                        <m:t>𝜂</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𝑝𝑟𝑒𝑑𝑖𝑐𝑡𝑒𝑑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𝑤𝑒𝑖𝑔h𝑡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𝑐𝑙𝑢𝑠𝑡𝑒𝑟𝑠</m:t>
                      </m:r>
                    </m:oMath>
                  </m:oMathPara>
                </a14:m>
                <a:endParaRPr lang="en-US"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panose="02040503050406030204" pitchFamily="18" charset="0"/>
                        </a:rPr>
                        <m:t> </m:t>
                      </m:r>
                      <m:r>
                        <m:rPr>
                          <m:sty m:val="p"/>
                        </m:rPr>
                        <a:rPr lang="el-GR" b="0" i="1" smtClean="0">
                          <a:latin typeface="Cambria Math" panose="02040503050406030204" pitchFamily="18" charset="0"/>
                          <a:ea typeface="Cambria Math" panose="02040503050406030204" pitchFamily="18" charset="0"/>
                        </a:rPr>
                        <m:t>Γ</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𝑣</m:t>
                          </m:r>
                        </m:e>
                      </m:d>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𝑡h𝑒</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𝑠𝑒𝑡</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𝑜𝑓</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h𝑦𝑝𝑒𝑟𝑒𝑑𝑔𝑒𝑠</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𝑐𝑜𝑛𝑛𝑒𝑐𝑡𝑒𝑑</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𝑡𝑜</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𝑣</m:t>
                      </m:r>
                    </m:oMath>
                  </m:oMathPara>
                </a14:m>
                <a:endParaRPr lang="en-US" dirty="0"/>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 </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𝑒</m:t>
                          </m:r>
                        </m:e>
                      </m:d>
                      <m:r>
                        <a:rPr lang="en-US" b="0" i="1" smtClean="0">
                          <a:latin typeface="Cambria Math" panose="02040503050406030204" pitchFamily="18" charset="0"/>
                        </a:rPr>
                        <m:t>:</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𝑒𝑛𝑑</m:t>
                      </m:r>
                      <m:r>
                        <a:rPr lang="en-US" b="0" i="1" smtClean="0">
                          <a:latin typeface="Cambria Math" panose="02040503050406030204" pitchFamily="18" charset="0"/>
                        </a:rPr>
                        <m:t> </m:t>
                      </m:r>
                      <m:r>
                        <a:rPr lang="en-US" b="0" i="1" smtClean="0">
                          <a:latin typeface="Cambria Math" panose="02040503050406030204" pitchFamily="18" charset="0"/>
                        </a:rPr>
                        <m:t>𝑝𝑜𝑖𝑛𝑡𝑠</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𝑝𝑖𝑛</m:t>
                          </m:r>
                          <m:r>
                            <a:rPr lang="en-US" b="0" i="1" smtClean="0">
                              <a:latin typeface="Cambria Math" panose="02040503050406030204" pitchFamily="18" charset="0"/>
                            </a:rPr>
                            <m:t> </m:t>
                          </m:r>
                          <m:r>
                            <a:rPr lang="en-US" b="0" i="1" smtClean="0">
                              <a:latin typeface="Cambria Math" panose="02040503050406030204" pitchFamily="18" charset="0"/>
                            </a:rPr>
                            <m:t>𝑐𝑜𝑢𝑛𝑡𝑠</m:t>
                          </m:r>
                        </m:e>
                      </m:d>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h𝑦𝑝𝑒𝑟𝑒𝑑𝑔𝑒</m:t>
                      </m:r>
                      <m:r>
                        <a:rPr lang="en-US" b="0" i="1" smtClean="0">
                          <a:latin typeface="Cambria Math" panose="02040503050406030204" pitchFamily="18" charset="0"/>
                        </a:rPr>
                        <m:t> </m:t>
                      </m:r>
                      <m:r>
                        <a:rPr lang="en-US" b="0" i="1" smtClean="0">
                          <a:latin typeface="Cambria Math" panose="02040503050406030204" pitchFamily="18" charset="0"/>
                        </a:rPr>
                        <m:t>𝑒</m:t>
                      </m:r>
                    </m:oMath>
                  </m:oMathPara>
                </a14:m>
                <a:endParaRPr lang="en-US" dirty="0"/>
              </a:p>
            </p:txBody>
          </p:sp>
        </mc:Choice>
        <mc:Fallback xmlns="">
          <p:sp>
            <p:nvSpPr>
              <p:cNvPr id="24" name="TextBox 23">
                <a:extLst>
                  <a:ext uri="{FF2B5EF4-FFF2-40B4-BE49-F238E27FC236}">
                    <a16:creationId xmlns:a16="http://schemas.microsoft.com/office/drawing/2014/main" id="{F9F65FE3-3737-E623-DCCB-8C10855535C6}"/>
                  </a:ext>
                </a:extLst>
              </p:cNvPr>
              <p:cNvSpPr txBox="1">
                <a:spLocks noRot="1" noChangeAspect="1" noMove="1" noResize="1" noEditPoints="1" noAdjustHandles="1" noChangeArrowheads="1" noChangeShapeType="1" noTextEdit="1"/>
              </p:cNvSpPr>
              <p:nvPr/>
            </p:nvSpPr>
            <p:spPr>
              <a:xfrm>
                <a:off x="5130487" y="2324779"/>
                <a:ext cx="6242606" cy="830997"/>
              </a:xfrm>
              <a:prstGeom prst="rect">
                <a:avLst/>
              </a:prstGeom>
              <a:blipFill>
                <a:blip r:embed="rId9"/>
                <a:stretch>
                  <a:fillRect l="-2033" t="-1493" b="-1194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6C722A8-46E7-87C3-34F7-5214E74BC7C5}"/>
                  </a:ext>
                </a:extLst>
              </p:cNvPr>
              <p:cNvSpPr txBox="1"/>
              <p:nvPr/>
            </p:nvSpPr>
            <p:spPr>
              <a:xfrm>
                <a:off x="4970889" y="4098031"/>
                <a:ext cx="1532476" cy="246221"/>
              </a:xfrm>
              <a:prstGeom prst="rect">
                <a:avLst/>
              </a:prstGeom>
              <a:solidFill>
                <a:schemeClr val="accent1"/>
              </a:solid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chemeClr val="bg1"/>
                          </a:solidFill>
                          <a:latin typeface="Cambria Math" panose="02040503050406030204" pitchFamily="18" charset="0"/>
                        </a:rPr>
                        <m:t>𝑤𝑒𝑖𝑔h𝑡</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𝑜𝑓</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𝑖𝑡𝑠𝑒𝑙𝑓</m:t>
                      </m:r>
                    </m:oMath>
                  </m:oMathPara>
                </a14:m>
                <a:endParaRPr lang="en-US" sz="1600" dirty="0">
                  <a:solidFill>
                    <a:schemeClr val="bg1"/>
                  </a:solidFill>
                </a:endParaRPr>
              </a:p>
            </p:txBody>
          </p:sp>
        </mc:Choice>
        <mc:Fallback xmlns="">
          <p:sp>
            <p:nvSpPr>
              <p:cNvPr id="6" name="TextBox 5">
                <a:extLst>
                  <a:ext uri="{FF2B5EF4-FFF2-40B4-BE49-F238E27FC236}">
                    <a16:creationId xmlns:a16="http://schemas.microsoft.com/office/drawing/2014/main" id="{D6C722A8-46E7-87C3-34F7-5214E74BC7C5}"/>
                  </a:ext>
                </a:extLst>
              </p:cNvPr>
              <p:cNvSpPr txBox="1">
                <a:spLocks noRot="1" noChangeAspect="1" noMove="1" noResize="1" noEditPoints="1" noAdjustHandles="1" noChangeArrowheads="1" noChangeShapeType="1" noTextEdit="1"/>
              </p:cNvSpPr>
              <p:nvPr/>
            </p:nvSpPr>
            <p:spPr>
              <a:xfrm>
                <a:off x="4970889" y="4098031"/>
                <a:ext cx="1532476" cy="246221"/>
              </a:xfrm>
              <a:prstGeom prst="rect">
                <a:avLst/>
              </a:prstGeom>
              <a:blipFill>
                <a:blip r:embed="rId10"/>
                <a:stretch>
                  <a:fillRect l="-4098" t="-4762" r="-3279" b="-3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64398F9-BB58-1343-864C-22D15E24A8B7}"/>
                  </a:ext>
                </a:extLst>
              </p:cNvPr>
              <p:cNvSpPr txBox="1"/>
              <p:nvPr/>
            </p:nvSpPr>
            <p:spPr>
              <a:xfrm>
                <a:off x="6701564" y="4269710"/>
                <a:ext cx="3879350" cy="246221"/>
              </a:xfrm>
              <a:prstGeom prst="rect">
                <a:avLst/>
              </a:prstGeom>
              <a:solidFill>
                <a:srgbClr val="C5050C"/>
              </a:solid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600" b="0" i="1" smtClean="0">
                          <a:solidFill>
                            <a:schemeClr val="bg1"/>
                          </a:solidFill>
                          <a:latin typeface="Cambria Math" panose="02040503050406030204" pitchFamily="18" charset="0"/>
                        </a:rPr>
                        <m:t>𝑠𝑢𝑚</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𝑜𝑓</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𝑝𝑟𝑜𝑝𝑜𝑟𝑡𝑖𝑜𝑛𝑎𝑙</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𝑠h𝑎𝑟𝑒</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𝑖𝑛</m:t>
                      </m:r>
                      <m:r>
                        <a:rPr lang="en-US" sz="1600" b="0" i="1" smtClean="0">
                          <a:solidFill>
                            <a:schemeClr val="bg1"/>
                          </a:solidFill>
                          <a:latin typeface="Cambria Math" panose="02040503050406030204" pitchFamily="18" charset="0"/>
                        </a:rPr>
                        <m:t> </m:t>
                      </m:r>
                      <m:r>
                        <a:rPr lang="en-US" sz="1600" b="0" i="1" smtClean="0">
                          <a:solidFill>
                            <a:schemeClr val="bg1"/>
                          </a:solidFill>
                          <a:latin typeface="Cambria Math" panose="02040503050406030204" pitchFamily="18" charset="0"/>
                        </a:rPr>
                        <m:t>h𝑦𝑝𝑒𝑟𝑒𝑑𝑔𝑒𝑠</m:t>
                      </m:r>
                    </m:oMath>
                  </m:oMathPara>
                </a14:m>
                <a:endParaRPr lang="en-US" sz="1600" dirty="0">
                  <a:solidFill>
                    <a:schemeClr val="bg1"/>
                  </a:solidFill>
                </a:endParaRPr>
              </a:p>
            </p:txBody>
          </p:sp>
        </mc:Choice>
        <mc:Fallback xmlns="">
          <p:sp>
            <p:nvSpPr>
              <p:cNvPr id="8" name="TextBox 7">
                <a:extLst>
                  <a:ext uri="{FF2B5EF4-FFF2-40B4-BE49-F238E27FC236}">
                    <a16:creationId xmlns:a16="http://schemas.microsoft.com/office/drawing/2014/main" id="{464398F9-BB58-1343-864C-22D15E24A8B7}"/>
                  </a:ext>
                </a:extLst>
              </p:cNvPr>
              <p:cNvSpPr txBox="1">
                <a:spLocks noRot="1" noChangeAspect="1" noMove="1" noResize="1" noEditPoints="1" noAdjustHandles="1" noChangeArrowheads="1" noChangeShapeType="1" noTextEdit="1"/>
              </p:cNvSpPr>
              <p:nvPr/>
            </p:nvSpPr>
            <p:spPr>
              <a:xfrm>
                <a:off x="6701564" y="4269710"/>
                <a:ext cx="3879350" cy="246221"/>
              </a:xfrm>
              <a:prstGeom prst="rect">
                <a:avLst/>
              </a:prstGeom>
              <a:blipFill>
                <a:blip r:embed="rId11"/>
                <a:stretch>
                  <a:fillRect l="-326" t="-10000" r="-1303" b="-35000"/>
                </a:stretch>
              </a:blipFill>
            </p:spPr>
            <p:txBody>
              <a:bodyPr/>
              <a:lstStyle/>
              <a:p>
                <a:r>
                  <a:rPr lang="en-US">
                    <a:noFill/>
                  </a:rPr>
                  <a:t> </a:t>
                </a:r>
              </a:p>
            </p:txBody>
          </p:sp>
        </mc:Fallback>
      </mc:AlternateContent>
      <p:sp>
        <p:nvSpPr>
          <p:cNvPr id="9" name="Oval 8">
            <a:extLst>
              <a:ext uri="{FF2B5EF4-FFF2-40B4-BE49-F238E27FC236}">
                <a16:creationId xmlns:a16="http://schemas.microsoft.com/office/drawing/2014/main" id="{6952FCA1-CE20-77B8-F5A7-5A410DB12F21}"/>
              </a:ext>
            </a:extLst>
          </p:cNvPr>
          <p:cNvSpPr/>
          <p:nvPr/>
        </p:nvSpPr>
        <p:spPr>
          <a:xfrm>
            <a:off x="6158167" y="3320215"/>
            <a:ext cx="648551" cy="632912"/>
          </a:xfrm>
          <a:prstGeom prst="ellipse">
            <a:avLst/>
          </a:prstGeom>
          <a:noFill/>
          <a:ln w="1905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FEDA16B1-3CF7-A896-03EE-B5CACDB6AD7B}"/>
              </a:ext>
            </a:extLst>
          </p:cNvPr>
          <p:cNvCxnSpPr>
            <a:stCxn id="9" idx="3"/>
            <a:endCxn id="6" idx="0"/>
          </p:cNvCxnSpPr>
          <p:nvPr/>
        </p:nvCxnSpPr>
        <p:spPr>
          <a:xfrm flipH="1">
            <a:off x="5737127" y="3860439"/>
            <a:ext cx="516018" cy="2375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39D4A429-E1D0-A635-78AF-C233FDA7E900}"/>
              </a:ext>
            </a:extLst>
          </p:cNvPr>
          <p:cNvSpPr/>
          <p:nvPr/>
        </p:nvSpPr>
        <p:spPr>
          <a:xfrm>
            <a:off x="7052731" y="3177609"/>
            <a:ext cx="1040101" cy="1060212"/>
          </a:xfrm>
          <a:prstGeom prst="ellipse">
            <a:avLst/>
          </a:prstGeom>
          <a:noFill/>
          <a:ln w="1905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0FB8212-AB52-61D7-3ADB-2708D34DAFE8}"/>
              </a:ext>
            </a:extLst>
          </p:cNvPr>
          <p:cNvCxnSpPr>
            <a:cxnSpLocks/>
            <a:stCxn id="12" idx="5"/>
            <a:endCxn id="8" idx="0"/>
          </p:cNvCxnSpPr>
          <p:nvPr/>
        </p:nvCxnSpPr>
        <p:spPr>
          <a:xfrm>
            <a:off x="7940513" y="4082557"/>
            <a:ext cx="700726" cy="187153"/>
          </a:xfrm>
          <a:prstGeom prst="line">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18E2520C-0746-C339-6FD3-76DCADC2EA72}"/>
              </a:ext>
            </a:extLst>
          </p:cNvPr>
          <p:cNvSpPr/>
          <p:nvPr/>
        </p:nvSpPr>
        <p:spPr>
          <a:xfrm>
            <a:off x="1226914" y="3252834"/>
            <a:ext cx="438600" cy="491852"/>
          </a:xfrm>
          <a:prstGeom prst="rect">
            <a:avLst/>
          </a:prstGeom>
          <a:solidFill>
            <a:schemeClr val="tx2">
              <a:lumMod val="25000"/>
              <a:lumOff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10308B11-E881-5B4A-BD81-D8767611F8FD}"/>
                  </a:ext>
                </a:extLst>
              </p:cNvPr>
              <p:cNvSpPr txBox="1"/>
              <p:nvPr/>
            </p:nvSpPr>
            <p:spPr>
              <a:xfrm>
                <a:off x="5737127" y="4785817"/>
                <a:ext cx="2469459" cy="290816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𝐴</m:t>
                          </m:r>
                        </m:e>
                      </m:d>
                      <m:r>
                        <a:rPr lang="en-US" sz="1400" b="0" i="1" smtClean="0">
                          <a:solidFill>
                            <a:srgbClr val="C00000"/>
                          </a:solidFill>
                          <a:latin typeface="Cambria Math" panose="02040503050406030204" pitchFamily="18" charset="0"/>
                        </a:rPr>
                        <m:t>=1+</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7</m:t>
                          </m:r>
                        </m:num>
                        <m:den>
                          <m:r>
                            <a:rPr lang="en-US" sz="1400" b="0" i="1" smtClean="0">
                              <a:solidFill>
                                <a:srgbClr val="C00000"/>
                              </a:solidFill>
                              <a:latin typeface="Cambria Math" panose="02040503050406030204" pitchFamily="18" charset="0"/>
                            </a:rPr>
                            <m:t>3</m:t>
                          </m:r>
                        </m:den>
                      </m:f>
                    </m:oMath>
                  </m:oMathPara>
                </a14:m>
                <a:endParaRPr lang="en-US" sz="14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𝐵</m:t>
                          </m:r>
                        </m:e>
                      </m:d>
                      <m:r>
                        <a:rPr lang="en-US" sz="1400" b="0" i="1" smtClean="0">
                          <a:solidFill>
                            <a:srgbClr val="C00000"/>
                          </a:solidFill>
                          <a:latin typeface="Cambria Math" panose="02040503050406030204" pitchFamily="18" charset="0"/>
                        </a:rPr>
                        <m:t>=1+</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10</m:t>
                          </m:r>
                        </m:num>
                        <m:den>
                          <m:r>
                            <a:rPr lang="en-US" sz="1400" b="0" i="1" smtClean="0">
                              <a:solidFill>
                                <a:srgbClr val="C00000"/>
                              </a:solidFill>
                              <a:latin typeface="Cambria Math" panose="02040503050406030204" pitchFamily="18" charset="0"/>
                            </a:rPr>
                            <m:t>3</m:t>
                          </m:r>
                        </m:den>
                      </m:f>
                    </m:oMath>
                  </m:oMathPara>
                </a14:m>
                <a:endParaRPr lang="en-US" sz="140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𝐶</m:t>
                          </m:r>
                        </m:e>
                      </m:d>
                      <m:r>
                        <a:rPr lang="en-US" sz="1400" b="0" i="1" smtClean="0">
                          <a:solidFill>
                            <a:srgbClr val="C00000"/>
                          </a:solidFill>
                          <a:latin typeface="Cambria Math" panose="02040503050406030204" pitchFamily="18" charset="0"/>
                        </a:rPr>
                        <m:t>=3+</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14</m:t>
                          </m:r>
                        </m:num>
                        <m:den>
                          <m:r>
                            <a:rPr lang="en-US" sz="1400" b="0" i="1" smtClean="0">
                              <a:solidFill>
                                <a:srgbClr val="C00000"/>
                              </a:solidFill>
                              <a:latin typeface="Cambria Math" panose="02040503050406030204" pitchFamily="18" charset="0"/>
                            </a:rPr>
                            <m:t>3</m:t>
                          </m:r>
                        </m:den>
                      </m:f>
                    </m:oMath>
                  </m:oMathPara>
                </a14:m>
                <a:endParaRPr lang="en-US" sz="140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𝐷</m:t>
                          </m:r>
                        </m:e>
                      </m:d>
                      <m:r>
                        <a:rPr lang="en-US" sz="1400" b="0" i="1" smtClean="0">
                          <a:solidFill>
                            <a:srgbClr val="C00000"/>
                          </a:solidFill>
                          <a:latin typeface="Cambria Math" panose="02040503050406030204" pitchFamily="18" charset="0"/>
                        </a:rPr>
                        <m:t>=1+</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7</m:t>
                          </m:r>
                        </m:num>
                        <m:den>
                          <m:r>
                            <a:rPr lang="en-US" sz="1400" b="0" i="1" smtClean="0">
                              <a:solidFill>
                                <a:srgbClr val="C00000"/>
                              </a:solidFill>
                              <a:latin typeface="Cambria Math" panose="02040503050406030204" pitchFamily="18" charset="0"/>
                            </a:rPr>
                            <m:t>3</m:t>
                          </m:r>
                        </m:den>
                      </m:f>
                    </m:oMath>
                  </m:oMathPara>
                </a14:m>
                <a:endParaRPr lang="en-US" sz="140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𝐸</m:t>
                          </m:r>
                        </m:e>
                      </m:d>
                      <m:r>
                        <a:rPr lang="en-US" sz="1400" b="0" i="1" smtClean="0">
                          <a:solidFill>
                            <a:srgbClr val="C00000"/>
                          </a:solidFill>
                          <a:latin typeface="Cambria Math" panose="02040503050406030204" pitchFamily="18" charset="0"/>
                        </a:rPr>
                        <m:t>=1+</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7</m:t>
                          </m:r>
                        </m:num>
                        <m:den>
                          <m:r>
                            <a:rPr lang="en-US" sz="1400" b="0" i="1" smtClean="0">
                              <a:solidFill>
                                <a:srgbClr val="C00000"/>
                              </a:solidFill>
                              <a:latin typeface="Cambria Math" panose="02040503050406030204" pitchFamily="18" charset="0"/>
                            </a:rPr>
                            <m:t>3</m:t>
                          </m:r>
                        </m:den>
                      </m:f>
                    </m:oMath>
                  </m:oMathPara>
                </a14:m>
                <a:endParaRPr lang="en-US" sz="1400" dirty="0">
                  <a:solidFill>
                    <a:srgbClr val="C00000"/>
                  </a:solidFill>
                </a:endParaRPr>
              </a:p>
              <a:p>
                <a:endParaRPr lang="en-US" sz="1400" dirty="0">
                  <a:solidFill>
                    <a:srgbClr val="C00000"/>
                  </a:solidFill>
                </a:endParaRPr>
              </a:p>
              <a:p>
                <a:endParaRPr lang="en-US" sz="1400" dirty="0">
                  <a:solidFill>
                    <a:srgbClr val="C00000"/>
                  </a:solidFill>
                </a:endParaRPr>
              </a:p>
              <a:p>
                <a:endParaRPr lang="en-US" sz="1400" dirty="0">
                  <a:solidFill>
                    <a:srgbClr val="C00000"/>
                  </a:solidFill>
                </a:endParaRPr>
              </a:p>
              <a:p>
                <a:endParaRPr lang="en-US" sz="1400" dirty="0">
                  <a:solidFill>
                    <a:srgbClr val="C00000"/>
                  </a:solidFill>
                </a:endParaRPr>
              </a:p>
            </p:txBody>
          </p:sp>
        </mc:Choice>
        <mc:Fallback xmlns="">
          <p:sp>
            <p:nvSpPr>
              <p:cNvPr id="13" name="TextBox 12">
                <a:extLst>
                  <a:ext uri="{FF2B5EF4-FFF2-40B4-BE49-F238E27FC236}">
                    <a16:creationId xmlns:a16="http://schemas.microsoft.com/office/drawing/2014/main" id="{10308B11-E881-5B4A-BD81-D8767611F8FD}"/>
                  </a:ext>
                </a:extLst>
              </p:cNvPr>
              <p:cNvSpPr txBox="1">
                <a:spLocks noRot="1" noChangeAspect="1" noMove="1" noResize="1" noEditPoints="1" noAdjustHandles="1" noChangeArrowheads="1" noChangeShapeType="1" noTextEdit="1"/>
              </p:cNvSpPr>
              <p:nvPr/>
            </p:nvSpPr>
            <p:spPr>
              <a:xfrm>
                <a:off x="5737127" y="4785817"/>
                <a:ext cx="2469459" cy="2908168"/>
              </a:xfrm>
              <a:prstGeom prst="rect">
                <a:avLst/>
              </a:prstGeom>
              <a:blipFill>
                <a:blip r:embed="rId12"/>
                <a:stretch>
                  <a:fillRect t="-435"/>
                </a:stretch>
              </a:blipFill>
            </p:spPr>
            <p:txBody>
              <a:bodyPr/>
              <a:lstStyle/>
              <a:p>
                <a:r>
                  <a:rPr lang="en-US">
                    <a:noFill/>
                  </a:rPr>
                  <a:t> </a:t>
                </a:r>
              </a:p>
            </p:txBody>
          </p:sp>
        </mc:Fallback>
      </mc:AlternateContent>
      <p:sp>
        <p:nvSpPr>
          <p:cNvPr id="10" name="Left Brace 9">
            <a:extLst>
              <a:ext uri="{FF2B5EF4-FFF2-40B4-BE49-F238E27FC236}">
                <a16:creationId xmlns:a16="http://schemas.microsoft.com/office/drawing/2014/main" id="{430B90AD-D55D-F7E5-0A49-DB69767D3CF9}"/>
              </a:ext>
            </a:extLst>
          </p:cNvPr>
          <p:cNvSpPr/>
          <p:nvPr/>
        </p:nvSpPr>
        <p:spPr>
          <a:xfrm>
            <a:off x="5519346" y="4977771"/>
            <a:ext cx="217781" cy="1771072"/>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2880164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02DEE18-8A60-15B6-4266-3DA033105F28}"/>
              </a:ext>
            </a:extLst>
          </p:cNvPr>
          <p:cNvSpPr/>
          <p:nvPr/>
        </p:nvSpPr>
        <p:spPr>
          <a:xfrm>
            <a:off x="8431904" y="4359350"/>
            <a:ext cx="1296576" cy="12878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Partition hypergraph</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2830005"/>
              </a:xfrm>
            </p:spPr>
            <p:txBody>
              <a:bodyPr/>
              <a:lstStyle/>
              <a:p>
                <a:r>
                  <a:rPr lang="en-US" dirty="0">
                    <a:latin typeface="Times New Roman" panose="02020603050405020304" pitchFamily="18" charset="0"/>
                    <a:cs typeface="Times New Roman" panose="02020603050405020304" pitchFamily="18" charset="0"/>
                  </a:rPr>
                  <a:t>Partition the hypergraph using </a:t>
                </a:r>
                <a:r>
                  <a:rPr lang="en-US" dirty="0" err="1">
                    <a:latin typeface="Times New Roman" panose="02020603050405020304" pitchFamily="18" charset="0"/>
                    <a:cs typeface="Times New Roman" panose="02020603050405020304" pitchFamily="18" charset="0"/>
                  </a:rPr>
                  <a:t>Kahypar</a:t>
                </a:r>
                <a:r>
                  <a:rPr lang="en-US" baseline="30000" dirty="0">
                    <a:latin typeface="Times New Roman" panose="02020603050405020304" pitchFamily="18" charset="0"/>
                    <a:cs typeface="Times New Roman" panose="02020603050405020304" pitchFamily="18" charset="0"/>
                  </a:rPr>
                  <a:t>[4]</a:t>
                </a:r>
                <a:r>
                  <a:rPr lang="en-US" dirty="0">
                    <a:latin typeface="Times New Roman" panose="02020603050405020304" pitchFamily="18" charset="0"/>
                    <a:cs typeface="Times New Roman" panose="02020603050405020304" pitchFamily="18" charset="0"/>
                  </a:rPr>
                  <a:t>.</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Constraint: balanced partitions.</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Cost function: min-cut.</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2-way partition.</a:t>
                </a:r>
              </a:p>
              <a:p>
                <a:pPr marL="0" indent="0">
                  <a:buNone/>
                </a:pPr>
                <a:endParaRPr lang="en-US" dirty="0">
                  <a:latin typeface="Times New Roman" panose="02020603050405020304" pitchFamily="18" charset="0"/>
                  <a:cs typeface="Times New Roman" panose="02020603050405020304" pitchFamily="18" charset="0"/>
                </a:endParaRPr>
              </a:p>
              <a:p>
                <a:pPr marL="457200" lvl="1" indent="0">
                  <a:buNone/>
                </a:pPr>
                <a:endParaRPr lang="en-US" sz="2600"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12A98574-9742-9B47-94FA-808EF6C372CE}"/>
                  </a:ext>
                </a:extLst>
              </p:cNvPr>
              <p:cNvSpPr>
                <a:spLocks noGrp="1" noRot="1" noChangeAspect="1" noMove="1" noResize="1" noEditPoints="1" noAdjustHandles="1" noChangeArrowheads="1" noChangeShapeType="1" noTextEdit="1"/>
              </p:cNvSpPr>
              <p:nvPr>
                <p:ph sz="quarter" idx="13"/>
              </p:nvPr>
            </p:nvSpPr>
            <p:spPr>
              <a:xfrm>
                <a:off x="457200" y="1529345"/>
                <a:ext cx="9829800" cy="2830005"/>
              </a:xfrm>
              <a:blipFill>
                <a:blip r:embed="rId3"/>
                <a:stretch>
                  <a:fillRect l="-1935" t="-3571"/>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4"/>
          <a:stretch>
            <a:fillRect/>
          </a:stretch>
        </p:blipFill>
        <p:spPr>
          <a:xfrm>
            <a:off x="973193" y="3508410"/>
            <a:ext cx="2615883" cy="2138822"/>
          </a:xfrm>
          <a:prstGeom prst="rect">
            <a:avLst/>
          </a:prstGeom>
        </p:spPr>
      </p:pic>
      <p:sp>
        <p:nvSpPr>
          <p:cNvPr id="16" name="TextBox 15">
            <a:extLst>
              <a:ext uri="{FF2B5EF4-FFF2-40B4-BE49-F238E27FC236}">
                <a16:creationId xmlns:a16="http://schemas.microsoft.com/office/drawing/2014/main" id="{22F64639-6E03-CCFC-A2BD-301761EA6F2B}"/>
              </a:ext>
            </a:extLst>
          </p:cNvPr>
          <p:cNvSpPr txBox="1"/>
          <p:nvPr/>
        </p:nvSpPr>
        <p:spPr>
          <a:xfrm>
            <a:off x="457200" y="6419566"/>
            <a:ext cx="9097108"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[4] </a:t>
            </a:r>
            <a:r>
              <a:rPr lang="en-US" sz="1400" dirty="0">
                <a:latin typeface="Times New Roman" panose="02020603050405020304" pitchFamily="18" charset="0"/>
                <a:cs typeface="Times New Roman" panose="02020603050405020304" pitchFamily="18" charset="0"/>
                <a:hlinkClick r:id="rId5"/>
              </a:rPr>
              <a:t>https://kahypar.org</a:t>
            </a:r>
            <a:r>
              <a:rPr lang="en-US" sz="1400" dirty="0">
                <a:latin typeface="Times New Roman" panose="02020603050405020304" pitchFamily="18" charset="0"/>
                <a:cs typeface="Times New Roman" panose="02020603050405020304" pitchFamily="18" charset="0"/>
              </a:rPr>
              <a:t> </a:t>
            </a:r>
            <a:endParaRPr lang="en-US" sz="1400" b="0" i="0" dirty="0">
              <a:solidFill>
                <a:schemeClr val="tx1"/>
              </a:solidFill>
              <a:effectLst/>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1B4DE03B-A250-67F1-29E0-292CCB31E2E9}"/>
                  </a:ext>
                </a:extLst>
              </p:cNvPr>
              <p:cNvSpPr txBox="1"/>
              <p:nvPr/>
            </p:nvSpPr>
            <p:spPr>
              <a:xfrm>
                <a:off x="3874500" y="4445008"/>
                <a:ext cx="1315488" cy="17676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𝐴𝐵𝐶</m:t>
                              </m:r>
                            </m:sup>
                          </m:sSup>
                        </m:e>
                      </m:d>
                      <m:r>
                        <a:rPr lang="en-US" sz="1600" b="0" i="1" smtClean="0">
                          <a:solidFill>
                            <a:srgbClr val="C00000"/>
                          </a:solidFill>
                          <a:latin typeface="Cambria Math" panose="02040503050406030204" pitchFamily="18" charset="0"/>
                        </a:rPr>
                        <m:t>=1</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𝐵𝐶</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𝐶𝐷𝐸</m:t>
                              </m:r>
                            </m:sup>
                          </m:sSup>
                        </m:e>
                      </m:d>
                      <m:r>
                        <a:rPr lang="en-US" sz="1600" b="0" i="1" smtClean="0">
                          <a:solidFill>
                            <a:srgbClr val="C00000"/>
                          </a:solidFill>
                          <a:latin typeface="Cambria Math" panose="02040503050406030204" pitchFamily="18" charset="0"/>
                        </a:rPr>
                        <m:t>=1</m:t>
                      </m:r>
                    </m:oMath>
                  </m:oMathPara>
                </a14:m>
                <a:endParaRPr lang="en-US" sz="16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600" i="1" smtClean="0">
                              <a:solidFill>
                                <a:srgbClr val="C00000"/>
                              </a:solidFill>
                              <a:latin typeface="Cambria Math" panose="02040503050406030204" pitchFamily="18" charset="0"/>
                            </a:rPr>
                          </m:ctrlPr>
                        </m:sSubPr>
                        <m:e>
                          <m:r>
                            <a:rPr lang="en-US" sz="1600" b="0" i="1" smtClean="0">
                              <a:solidFill>
                                <a:srgbClr val="C00000"/>
                              </a:solidFill>
                              <a:latin typeface="Cambria Math" panose="02040503050406030204" pitchFamily="18" charset="0"/>
                            </a:rPr>
                            <m:t>𝑤</m:t>
                          </m:r>
                        </m:e>
                        <m:sub>
                          <m:r>
                            <a:rPr lang="en-US" sz="1600" b="0" i="1" smtClean="0">
                              <a:solidFill>
                                <a:srgbClr val="C00000"/>
                              </a:solidFill>
                              <a:latin typeface="Cambria Math" panose="02040503050406030204" pitchFamily="18" charset="0"/>
                            </a:rPr>
                            <m:t>𝑒</m:t>
                          </m:r>
                        </m:sub>
                      </m:sSub>
                      <m:d>
                        <m:dPr>
                          <m:ctrlPr>
                            <a:rPr lang="en-US" sz="1600" b="0" i="1" smtClean="0">
                              <a:solidFill>
                                <a:srgbClr val="C00000"/>
                              </a:solidFill>
                              <a:latin typeface="Cambria Math" panose="02040503050406030204" pitchFamily="18" charset="0"/>
                            </a:rPr>
                          </m:ctrlPr>
                        </m:dPr>
                        <m:e>
                          <m:sSup>
                            <m:sSupPr>
                              <m:ctrlPr>
                                <a:rPr lang="en-US" sz="1600" b="0" i="1" smtClean="0">
                                  <a:solidFill>
                                    <a:srgbClr val="C00000"/>
                                  </a:solidFill>
                                  <a:latin typeface="Cambria Math" panose="02040503050406030204" pitchFamily="18" charset="0"/>
                                </a:rPr>
                              </m:ctrlPr>
                            </m:sSupPr>
                            <m:e>
                              <m:r>
                                <a:rPr lang="en-US" sz="1600" b="0" i="1" smtClean="0">
                                  <a:solidFill>
                                    <a:srgbClr val="C00000"/>
                                  </a:solidFill>
                                  <a:latin typeface="Cambria Math" panose="02040503050406030204" pitchFamily="18" charset="0"/>
                                </a:rPr>
                                <m:t>𝑒</m:t>
                              </m:r>
                            </m:e>
                            <m:sup>
                              <m:r>
                                <a:rPr lang="en-US" sz="1600" b="0" i="1" smtClean="0">
                                  <a:solidFill>
                                    <a:srgbClr val="C00000"/>
                                  </a:solidFill>
                                  <a:latin typeface="Cambria Math" panose="02040503050406030204" pitchFamily="18" charset="0"/>
                                </a:rPr>
                                <m:t>𝐷𝐸</m:t>
                              </m:r>
                            </m:sup>
                          </m:sSup>
                        </m:e>
                      </m:d>
                      <m:r>
                        <a:rPr lang="en-US" sz="1600" b="0" i="1" smtClean="0">
                          <a:solidFill>
                            <a:srgbClr val="C00000"/>
                          </a:solidFill>
                          <a:latin typeface="Cambria Math" panose="02040503050406030204" pitchFamily="18" charset="0"/>
                        </a:rPr>
                        <m:t>=2</m:t>
                      </m:r>
                    </m:oMath>
                  </m:oMathPara>
                </a14:m>
                <a:endParaRPr lang="en-US" sz="1600" b="0" dirty="0">
                  <a:solidFill>
                    <a:srgbClr val="C00000"/>
                  </a:solidFill>
                </a:endParaRPr>
              </a:p>
              <a:p>
                <a:endParaRPr lang="en-US" sz="1600" dirty="0">
                  <a:solidFill>
                    <a:srgbClr val="C00000"/>
                  </a:solidFill>
                </a:endParaRPr>
              </a:p>
              <a:p>
                <a:endParaRPr lang="en-US" sz="1600" dirty="0">
                  <a:solidFill>
                    <a:srgbClr val="C00000"/>
                  </a:solidFill>
                </a:endParaRPr>
              </a:p>
            </p:txBody>
          </p:sp>
        </mc:Choice>
        <mc:Fallback xmlns="">
          <p:sp>
            <p:nvSpPr>
              <p:cNvPr id="27" name="TextBox 26">
                <a:extLst>
                  <a:ext uri="{FF2B5EF4-FFF2-40B4-BE49-F238E27FC236}">
                    <a16:creationId xmlns:a16="http://schemas.microsoft.com/office/drawing/2014/main" id="{1B4DE03B-A250-67F1-29E0-292CCB31E2E9}"/>
                  </a:ext>
                </a:extLst>
              </p:cNvPr>
              <p:cNvSpPr txBox="1">
                <a:spLocks noRot="1" noChangeAspect="1" noMove="1" noResize="1" noEditPoints="1" noAdjustHandles="1" noChangeArrowheads="1" noChangeShapeType="1" noTextEdit="1"/>
              </p:cNvSpPr>
              <p:nvPr/>
            </p:nvSpPr>
            <p:spPr>
              <a:xfrm>
                <a:off x="3874500" y="4445008"/>
                <a:ext cx="1315488" cy="1767600"/>
              </a:xfrm>
              <a:prstGeom prst="rect">
                <a:avLst/>
              </a:prstGeom>
              <a:blipFill>
                <a:blip r:embed="rId6"/>
                <a:stretch>
                  <a:fillRect t="-709" r="-962"/>
                </a:stretch>
              </a:blipFill>
            </p:spPr>
            <p:txBody>
              <a:bodyPr/>
              <a:lstStyle/>
              <a:p>
                <a:r>
                  <a:rPr lang="en-US">
                    <a:noFill/>
                  </a:rPr>
                  <a:t> </a:t>
                </a:r>
              </a:p>
            </p:txBody>
          </p:sp>
        </mc:Fallback>
      </mc:AlternateContent>
      <p:sp>
        <p:nvSpPr>
          <p:cNvPr id="5" name="Left Brace 4">
            <a:extLst>
              <a:ext uri="{FF2B5EF4-FFF2-40B4-BE49-F238E27FC236}">
                <a16:creationId xmlns:a16="http://schemas.microsoft.com/office/drawing/2014/main" id="{45F5FCC9-C7CE-F88D-FA84-41C7605E8DD5}"/>
              </a:ext>
            </a:extLst>
          </p:cNvPr>
          <p:cNvSpPr/>
          <p:nvPr/>
        </p:nvSpPr>
        <p:spPr>
          <a:xfrm>
            <a:off x="3732355" y="4445008"/>
            <a:ext cx="142145" cy="1249841"/>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10308B11-E881-5B4A-BD81-D8767611F8FD}"/>
                  </a:ext>
                </a:extLst>
              </p:cNvPr>
              <p:cNvSpPr txBox="1"/>
              <p:nvPr/>
            </p:nvSpPr>
            <p:spPr>
              <a:xfrm>
                <a:off x="5483406" y="4034983"/>
                <a:ext cx="2469459" cy="290816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𝐴</m:t>
                          </m:r>
                        </m:e>
                      </m:d>
                      <m:r>
                        <a:rPr lang="en-US" sz="1400" b="0" i="1" smtClean="0">
                          <a:solidFill>
                            <a:srgbClr val="C00000"/>
                          </a:solidFill>
                          <a:latin typeface="Cambria Math" panose="02040503050406030204" pitchFamily="18" charset="0"/>
                        </a:rPr>
                        <m:t>=1+</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7</m:t>
                          </m:r>
                        </m:num>
                        <m:den>
                          <m:r>
                            <a:rPr lang="en-US" sz="1400" b="0" i="1" smtClean="0">
                              <a:solidFill>
                                <a:srgbClr val="C00000"/>
                              </a:solidFill>
                              <a:latin typeface="Cambria Math" panose="02040503050406030204" pitchFamily="18" charset="0"/>
                            </a:rPr>
                            <m:t>3</m:t>
                          </m:r>
                        </m:den>
                      </m:f>
                    </m:oMath>
                  </m:oMathPara>
                </a14:m>
                <a:endParaRPr lang="en-US" sz="1400" b="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𝐵</m:t>
                          </m:r>
                        </m:e>
                      </m:d>
                      <m:r>
                        <a:rPr lang="en-US" sz="1400" b="0" i="1" smtClean="0">
                          <a:solidFill>
                            <a:srgbClr val="C00000"/>
                          </a:solidFill>
                          <a:latin typeface="Cambria Math" panose="02040503050406030204" pitchFamily="18" charset="0"/>
                        </a:rPr>
                        <m:t>=1+</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10</m:t>
                          </m:r>
                        </m:num>
                        <m:den>
                          <m:r>
                            <a:rPr lang="en-US" sz="1400" b="0" i="1" smtClean="0">
                              <a:solidFill>
                                <a:srgbClr val="C00000"/>
                              </a:solidFill>
                              <a:latin typeface="Cambria Math" panose="02040503050406030204" pitchFamily="18" charset="0"/>
                            </a:rPr>
                            <m:t>3</m:t>
                          </m:r>
                        </m:den>
                      </m:f>
                    </m:oMath>
                  </m:oMathPara>
                </a14:m>
                <a:endParaRPr lang="en-US" sz="140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𝐶</m:t>
                          </m:r>
                        </m:e>
                      </m:d>
                      <m:r>
                        <a:rPr lang="en-US" sz="1400" b="0" i="1" smtClean="0">
                          <a:solidFill>
                            <a:srgbClr val="C00000"/>
                          </a:solidFill>
                          <a:latin typeface="Cambria Math" panose="02040503050406030204" pitchFamily="18" charset="0"/>
                        </a:rPr>
                        <m:t>=3+</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14</m:t>
                          </m:r>
                        </m:num>
                        <m:den>
                          <m:r>
                            <a:rPr lang="en-US" sz="1400" b="0" i="1" smtClean="0">
                              <a:solidFill>
                                <a:srgbClr val="C00000"/>
                              </a:solidFill>
                              <a:latin typeface="Cambria Math" panose="02040503050406030204" pitchFamily="18" charset="0"/>
                            </a:rPr>
                            <m:t>3</m:t>
                          </m:r>
                        </m:den>
                      </m:f>
                    </m:oMath>
                  </m:oMathPara>
                </a14:m>
                <a:endParaRPr lang="en-US" sz="140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𝐷</m:t>
                          </m:r>
                        </m:e>
                      </m:d>
                      <m:r>
                        <a:rPr lang="en-US" sz="1400" b="0" i="1" smtClean="0">
                          <a:solidFill>
                            <a:srgbClr val="C00000"/>
                          </a:solidFill>
                          <a:latin typeface="Cambria Math" panose="02040503050406030204" pitchFamily="18" charset="0"/>
                        </a:rPr>
                        <m:t>=1+</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7</m:t>
                          </m:r>
                        </m:num>
                        <m:den>
                          <m:r>
                            <a:rPr lang="en-US" sz="1400" b="0" i="1" smtClean="0">
                              <a:solidFill>
                                <a:srgbClr val="C00000"/>
                              </a:solidFill>
                              <a:latin typeface="Cambria Math" panose="02040503050406030204" pitchFamily="18" charset="0"/>
                            </a:rPr>
                            <m:t>3</m:t>
                          </m:r>
                        </m:den>
                      </m:f>
                    </m:oMath>
                  </m:oMathPara>
                </a14:m>
                <a:endParaRPr lang="en-US" sz="1400" dirty="0">
                  <a:solidFill>
                    <a:srgbClr val="C00000"/>
                  </a:solidFill>
                </a:endParaRPr>
              </a:p>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𝑤</m:t>
                          </m:r>
                        </m:e>
                        <m:sub>
                          <m:r>
                            <a:rPr lang="en-US" sz="1400" b="0" i="1" smtClean="0">
                              <a:solidFill>
                                <a:srgbClr val="C00000"/>
                              </a:solidFill>
                              <a:latin typeface="Cambria Math" panose="02040503050406030204" pitchFamily="18" charset="0"/>
                            </a:rPr>
                            <m:t>𝑣</m:t>
                          </m:r>
                        </m:sub>
                      </m:sSub>
                      <m:d>
                        <m:dPr>
                          <m:ctrlPr>
                            <a:rPr lang="en-US" sz="1400" b="0" i="1" smtClean="0">
                              <a:solidFill>
                                <a:srgbClr val="C00000"/>
                              </a:solidFill>
                              <a:latin typeface="Cambria Math" panose="02040503050406030204" pitchFamily="18" charset="0"/>
                            </a:rPr>
                          </m:ctrlPr>
                        </m:dPr>
                        <m:e>
                          <m:r>
                            <a:rPr lang="en-US" sz="1400" b="0" i="1" smtClean="0">
                              <a:solidFill>
                                <a:srgbClr val="C00000"/>
                              </a:solidFill>
                              <a:latin typeface="Cambria Math" panose="02040503050406030204" pitchFamily="18" charset="0"/>
                            </a:rPr>
                            <m:t>𝐸</m:t>
                          </m:r>
                        </m:e>
                      </m:d>
                      <m:r>
                        <a:rPr lang="en-US" sz="1400" b="0" i="1" smtClean="0">
                          <a:solidFill>
                            <a:srgbClr val="C00000"/>
                          </a:solidFill>
                          <a:latin typeface="Cambria Math" panose="02040503050406030204" pitchFamily="18" charset="0"/>
                        </a:rPr>
                        <m:t>=1+</m:t>
                      </m:r>
                      <m:d>
                        <m:dPr>
                          <m:ctrlPr>
                            <a:rPr lang="en-US" sz="1400" b="0" i="1" smtClean="0">
                              <a:solidFill>
                                <a:srgbClr val="C00000"/>
                              </a:solidFill>
                              <a:latin typeface="Cambria Math" panose="02040503050406030204" pitchFamily="18" charset="0"/>
                            </a:rPr>
                          </m:ctrlPr>
                        </m:dPr>
                        <m:e>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2</m:t>
                              </m:r>
                            </m:num>
                            <m:den>
                              <m:r>
                                <a:rPr lang="en-US" sz="1400" b="0" i="1" smtClean="0">
                                  <a:solidFill>
                                    <a:srgbClr val="C00000"/>
                                  </a:solidFill>
                                  <a:latin typeface="Cambria Math" panose="02040503050406030204" pitchFamily="18" charset="0"/>
                                </a:rPr>
                                <m:t>2</m:t>
                              </m:r>
                            </m:den>
                          </m:f>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r>
                                <a:rPr lang="en-US" sz="1400" b="0" i="1" smtClean="0">
                                  <a:solidFill>
                                    <a:srgbClr val="C00000"/>
                                  </a:solidFill>
                                  <a:latin typeface="Cambria Math" panose="02040503050406030204" pitchFamily="18" charset="0"/>
                                </a:rPr>
                                <m:t>3</m:t>
                              </m:r>
                            </m:den>
                          </m:f>
                        </m:e>
                      </m:d>
                      <m:r>
                        <a:rPr lang="en-US" sz="1400" b="0" i="1" smtClean="0">
                          <a:solidFill>
                            <a:srgbClr val="C00000"/>
                          </a:solidFill>
                          <a:latin typeface="Cambria Math" panose="02040503050406030204" pitchFamily="18" charset="0"/>
                        </a:rPr>
                        <m:t>=</m:t>
                      </m:r>
                      <m:f>
                        <m:fPr>
                          <m:ctrlPr>
                            <a:rPr lang="en-US" sz="1400" b="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7</m:t>
                          </m:r>
                        </m:num>
                        <m:den>
                          <m:r>
                            <a:rPr lang="en-US" sz="1400" b="0" i="1" smtClean="0">
                              <a:solidFill>
                                <a:srgbClr val="C00000"/>
                              </a:solidFill>
                              <a:latin typeface="Cambria Math" panose="02040503050406030204" pitchFamily="18" charset="0"/>
                            </a:rPr>
                            <m:t>3</m:t>
                          </m:r>
                        </m:den>
                      </m:f>
                    </m:oMath>
                  </m:oMathPara>
                </a14:m>
                <a:endParaRPr lang="en-US" sz="1400" dirty="0">
                  <a:solidFill>
                    <a:srgbClr val="C00000"/>
                  </a:solidFill>
                </a:endParaRPr>
              </a:p>
              <a:p>
                <a:endParaRPr lang="en-US" sz="1400" dirty="0">
                  <a:solidFill>
                    <a:srgbClr val="C00000"/>
                  </a:solidFill>
                </a:endParaRPr>
              </a:p>
              <a:p>
                <a:endParaRPr lang="en-US" sz="1400" dirty="0">
                  <a:solidFill>
                    <a:srgbClr val="C00000"/>
                  </a:solidFill>
                </a:endParaRPr>
              </a:p>
              <a:p>
                <a:endParaRPr lang="en-US" sz="1400" dirty="0">
                  <a:solidFill>
                    <a:srgbClr val="C00000"/>
                  </a:solidFill>
                </a:endParaRPr>
              </a:p>
              <a:p>
                <a:endParaRPr lang="en-US" sz="1400" dirty="0">
                  <a:solidFill>
                    <a:srgbClr val="C00000"/>
                  </a:solidFill>
                </a:endParaRPr>
              </a:p>
            </p:txBody>
          </p:sp>
        </mc:Choice>
        <mc:Fallback xmlns="">
          <p:sp>
            <p:nvSpPr>
              <p:cNvPr id="13" name="TextBox 12">
                <a:extLst>
                  <a:ext uri="{FF2B5EF4-FFF2-40B4-BE49-F238E27FC236}">
                    <a16:creationId xmlns:a16="http://schemas.microsoft.com/office/drawing/2014/main" id="{10308B11-E881-5B4A-BD81-D8767611F8FD}"/>
                  </a:ext>
                </a:extLst>
              </p:cNvPr>
              <p:cNvSpPr txBox="1">
                <a:spLocks noRot="1" noChangeAspect="1" noMove="1" noResize="1" noEditPoints="1" noAdjustHandles="1" noChangeArrowheads="1" noChangeShapeType="1" noTextEdit="1"/>
              </p:cNvSpPr>
              <p:nvPr/>
            </p:nvSpPr>
            <p:spPr>
              <a:xfrm>
                <a:off x="5483406" y="4034983"/>
                <a:ext cx="2469459" cy="2908168"/>
              </a:xfrm>
              <a:prstGeom prst="rect">
                <a:avLst/>
              </a:prstGeom>
              <a:blipFill>
                <a:blip r:embed="rId7"/>
                <a:stretch>
                  <a:fillRect t="-435"/>
                </a:stretch>
              </a:blipFill>
            </p:spPr>
            <p:txBody>
              <a:bodyPr/>
              <a:lstStyle/>
              <a:p>
                <a:r>
                  <a:rPr lang="en-US">
                    <a:noFill/>
                  </a:rPr>
                  <a:t> </a:t>
                </a:r>
              </a:p>
            </p:txBody>
          </p:sp>
        </mc:Fallback>
      </mc:AlternateContent>
      <p:sp>
        <p:nvSpPr>
          <p:cNvPr id="10" name="Left Brace 9">
            <a:extLst>
              <a:ext uri="{FF2B5EF4-FFF2-40B4-BE49-F238E27FC236}">
                <a16:creationId xmlns:a16="http://schemas.microsoft.com/office/drawing/2014/main" id="{430B90AD-D55D-F7E5-0A49-DB69767D3CF9}"/>
              </a:ext>
            </a:extLst>
          </p:cNvPr>
          <p:cNvSpPr/>
          <p:nvPr/>
        </p:nvSpPr>
        <p:spPr>
          <a:xfrm>
            <a:off x="5265625" y="4226937"/>
            <a:ext cx="217781" cy="1771072"/>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9424CA46-5864-8782-DB6B-E55618D64455}"/>
                  </a:ext>
                </a:extLst>
              </p:cNvPr>
              <p:cNvSpPr txBox="1"/>
              <p:nvPr/>
            </p:nvSpPr>
            <p:spPr>
              <a:xfrm>
                <a:off x="8590169" y="4843013"/>
                <a:ext cx="971676"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rPr>
                        <m:t>𝐾𝑎h𝑦𝑝𝑎𝑟</m:t>
                      </m:r>
                    </m:oMath>
                  </m:oMathPara>
                </a14:m>
                <a:endParaRPr lang="en-US" dirty="0">
                  <a:solidFill>
                    <a:schemeClr val="bg1"/>
                  </a:solidFill>
                </a:endParaRPr>
              </a:p>
            </p:txBody>
          </p:sp>
        </mc:Choice>
        <mc:Fallback xmlns="">
          <p:sp>
            <p:nvSpPr>
              <p:cNvPr id="15" name="TextBox 14">
                <a:extLst>
                  <a:ext uri="{FF2B5EF4-FFF2-40B4-BE49-F238E27FC236}">
                    <a16:creationId xmlns:a16="http://schemas.microsoft.com/office/drawing/2014/main" id="{9424CA46-5864-8782-DB6B-E55618D64455}"/>
                  </a:ext>
                </a:extLst>
              </p:cNvPr>
              <p:cNvSpPr txBox="1">
                <a:spLocks noRot="1" noChangeAspect="1" noMove="1" noResize="1" noEditPoints="1" noAdjustHandles="1" noChangeArrowheads="1" noChangeShapeType="1" noTextEdit="1"/>
              </p:cNvSpPr>
              <p:nvPr/>
            </p:nvSpPr>
            <p:spPr>
              <a:xfrm>
                <a:off x="8590169" y="4843013"/>
                <a:ext cx="971676" cy="276999"/>
              </a:xfrm>
              <a:prstGeom prst="rect">
                <a:avLst/>
              </a:prstGeom>
              <a:blipFill>
                <a:blip r:embed="rId8"/>
                <a:stretch>
                  <a:fillRect l="-7692" t="-4348" r="-6410" b="-30435"/>
                </a:stretch>
              </a:blipFill>
            </p:spPr>
            <p:txBody>
              <a:bodyPr/>
              <a:lstStyle/>
              <a:p>
                <a:r>
                  <a:rPr lang="en-US">
                    <a:noFill/>
                  </a:rPr>
                  <a:t> </a:t>
                </a:r>
              </a:p>
            </p:txBody>
          </p:sp>
        </mc:Fallback>
      </mc:AlternateContent>
      <p:sp>
        <p:nvSpPr>
          <p:cNvPr id="21" name="Right Arrow 20">
            <a:extLst>
              <a:ext uri="{FF2B5EF4-FFF2-40B4-BE49-F238E27FC236}">
                <a16:creationId xmlns:a16="http://schemas.microsoft.com/office/drawing/2014/main" id="{21C731E0-5ADC-D4A2-DC91-B7F60EBB73AC}"/>
              </a:ext>
            </a:extLst>
          </p:cNvPr>
          <p:cNvSpPr/>
          <p:nvPr/>
        </p:nvSpPr>
        <p:spPr>
          <a:xfrm>
            <a:off x="8039148" y="4588511"/>
            <a:ext cx="262996" cy="838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DA569813-2FF3-2960-C399-24C8225EB02E}"/>
              </a:ext>
            </a:extLst>
          </p:cNvPr>
          <p:cNvSpPr/>
          <p:nvPr/>
        </p:nvSpPr>
        <p:spPr>
          <a:xfrm>
            <a:off x="3099079" y="3625745"/>
            <a:ext cx="7384814" cy="1349307"/>
          </a:xfrm>
          <a:custGeom>
            <a:avLst/>
            <a:gdLst>
              <a:gd name="connsiteX0" fmla="*/ 6716486 w 7384814"/>
              <a:gd name="connsiteY0" fmla="*/ 1349307 h 1349307"/>
              <a:gd name="connsiteX1" fmla="*/ 7347857 w 7384814"/>
              <a:gd name="connsiteY1" fmla="*/ 924764 h 1349307"/>
              <a:gd name="connsiteX2" fmla="*/ 5747657 w 7384814"/>
              <a:gd name="connsiteY2" fmla="*/ 108335 h 1349307"/>
              <a:gd name="connsiteX3" fmla="*/ 0 w 7384814"/>
              <a:gd name="connsiteY3" fmla="*/ 32135 h 1349307"/>
            </a:gdLst>
            <a:ahLst/>
            <a:cxnLst>
              <a:cxn ang="0">
                <a:pos x="connsiteX0" y="connsiteY0"/>
              </a:cxn>
              <a:cxn ang="0">
                <a:pos x="connsiteX1" y="connsiteY1"/>
              </a:cxn>
              <a:cxn ang="0">
                <a:pos x="connsiteX2" y="connsiteY2"/>
              </a:cxn>
              <a:cxn ang="0">
                <a:pos x="connsiteX3" y="connsiteY3"/>
              </a:cxn>
            </a:cxnLst>
            <a:rect l="l" t="t" r="r" b="b"/>
            <a:pathLst>
              <a:path w="7384814" h="1349307">
                <a:moveTo>
                  <a:pt x="6716486" y="1349307"/>
                </a:moveTo>
                <a:cubicBezTo>
                  <a:pt x="7112907" y="1240450"/>
                  <a:pt x="7509328" y="1131593"/>
                  <a:pt x="7347857" y="924764"/>
                </a:cubicBezTo>
                <a:cubicBezTo>
                  <a:pt x="7186386" y="717935"/>
                  <a:pt x="6972300" y="257106"/>
                  <a:pt x="5747657" y="108335"/>
                </a:cubicBezTo>
                <a:cubicBezTo>
                  <a:pt x="4523014" y="-40437"/>
                  <a:pt x="2261507" y="-4151"/>
                  <a:pt x="0" y="32135"/>
                </a:cubicBezTo>
              </a:path>
            </a:pathLst>
          </a:custGeom>
          <a:noFill/>
          <a:ln w="19050">
            <a:prstDash val="dash"/>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12054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Acquire partitions</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1364989"/>
          </a:xfrm>
        </p:spPr>
        <p:txBody>
          <a:bodyPr/>
          <a:lstStyle/>
          <a:p>
            <a:r>
              <a:rPr lang="en-US" dirty="0">
                <a:latin typeface="Times New Roman" panose="02020603050405020304" pitchFamily="18" charset="0"/>
                <a:cs typeface="Times New Roman" panose="02020603050405020304" pitchFamily="18" charset="0"/>
              </a:rPr>
              <a:t>Acquire the final partitions by replicating the nodes in cut edge.</a:t>
            </a:r>
          </a:p>
          <a:p>
            <a:pPr marL="0" indent="0">
              <a:buNone/>
            </a:pPr>
            <a:endParaRPr lang="en-US" dirty="0">
              <a:latin typeface="Times New Roman" panose="02020603050405020304" pitchFamily="18" charset="0"/>
              <a:cs typeface="Times New Roman" panose="02020603050405020304" pitchFamily="18" charset="0"/>
            </a:endParaRPr>
          </a:p>
          <a:p>
            <a:pPr marL="457200" lvl="1" indent="0">
              <a:buNone/>
            </a:pPr>
            <a:endParaRPr lang="en-US" sz="2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3"/>
          <a:stretch>
            <a:fillRect/>
          </a:stretch>
        </p:blipFill>
        <p:spPr>
          <a:xfrm>
            <a:off x="3697812" y="3758780"/>
            <a:ext cx="2615883" cy="2138822"/>
          </a:xfrm>
          <a:prstGeom prst="rect">
            <a:avLst/>
          </a:prstGeom>
        </p:spPr>
      </p:pic>
      <p:pic>
        <p:nvPicPr>
          <p:cNvPr id="6" name="Picture 5" descr="A diagram of a diagram&#10;&#10;Description automatically generated">
            <a:extLst>
              <a:ext uri="{FF2B5EF4-FFF2-40B4-BE49-F238E27FC236}">
                <a16:creationId xmlns:a16="http://schemas.microsoft.com/office/drawing/2014/main" id="{C5F142A4-B685-BFBE-6D1C-8F06C8F6E101}"/>
              </a:ext>
            </a:extLst>
          </p:cNvPr>
          <p:cNvPicPr>
            <a:picLocks noChangeAspect="1"/>
          </p:cNvPicPr>
          <p:nvPr/>
        </p:nvPicPr>
        <p:blipFill>
          <a:blip r:embed="rId4"/>
          <a:stretch>
            <a:fillRect/>
          </a:stretch>
        </p:blipFill>
        <p:spPr>
          <a:xfrm>
            <a:off x="6812852" y="3758781"/>
            <a:ext cx="3208232" cy="2138821"/>
          </a:xfrm>
          <a:prstGeom prst="rect">
            <a:avLst/>
          </a:prstGeom>
        </p:spPr>
      </p:pic>
      <p:pic>
        <p:nvPicPr>
          <p:cNvPr id="8" name="Picture 7">
            <a:extLst>
              <a:ext uri="{FF2B5EF4-FFF2-40B4-BE49-F238E27FC236}">
                <a16:creationId xmlns:a16="http://schemas.microsoft.com/office/drawing/2014/main" id="{005FEF51-5F6A-181D-A137-0AEAF1F4BE5A}"/>
              </a:ext>
            </a:extLst>
          </p:cNvPr>
          <p:cNvPicPr>
            <a:picLocks noChangeAspect="1"/>
          </p:cNvPicPr>
          <p:nvPr/>
        </p:nvPicPr>
        <p:blipFill>
          <a:blip r:embed="rId5"/>
          <a:stretch>
            <a:fillRect/>
          </a:stretch>
        </p:blipFill>
        <p:spPr>
          <a:xfrm>
            <a:off x="506257" y="3794618"/>
            <a:ext cx="2925639" cy="2102984"/>
          </a:xfrm>
          <a:prstGeom prst="rect">
            <a:avLst/>
          </a:prstGeom>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E0797D92-A276-CB39-A5F8-68FFAF24CB8E}"/>
                  </a:ext>
                </a:extLst>
              </p:cNvPr>
              <p:cNvSpPr txBox="1"/>
              <p:nvPr/>
            </p:nvSpPr>
            <p:spPr>
              <a:xfrm>
                <a:off x="2393663" y="3486841"/>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CDE</m:t>
                      </m:r>
                    </m:oMath>
                  </m:oMathPara>
                </a14:m>
                <a:endParaRPr lang="en-US" sz="2000" dirty="0">
                  <a:solidFill>
                    <a:srgbClr val="C00000"/>
                  </a:solidFill>
                </a:endParaRPr>
              </a:p>
            </p:txBody>
          </p:sp>
        </mc:Choice>
        <mc:Fallback xmlns="">
          <p:sp>
            <p:nvSpPr>
              <p:cNvPr id="9" name="TextBox 8">
                <a:extLst>
                  <a:ext uri="{FF2B5EF4-FFF2-40B4-BE49-F238E27FC236}">
                    <a16:creationId xmlns:a16="http://schemas.microsoft.com/office/drawing/2014/main" id="{E0797D92-A276-CB39-A5F8-68FFAF24CB8E}"/>
                  </a:ext>
                </a:extLst>
              </p:cNvPr>
              <p:cNvSpPr txBox="1">
                <a:spLocks noRot="1" noChangeAspect="1" noMove="1" noResize="1" noEditPoints="1" noAdjustHandles="1" noChangeArrowheads="1" noChangeShapeType="1" noTextEdit="1"/>
              </p:cNvSpPr>
              <p:nvPr/>
            </p:nvSpPr>
            <p:spPr>
              <a:xfrm>
                <a:off x="2393663" y="3486841"/>
                <a:ext cx="453397" cy="307777"/>
              </a:xfrm>
              <a:prstGeom prst="rect">
                <a:avLst/>
              </a:prstGeom>
              <a:blipFill>
                <a:blip r:embed="rId6"/>
                <a:stretch>
                  <a:fillRect l="-18919" r="-18919"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2A5EF536-96AD-C02D-A4F3-F343A2F7F33B}"/>
                  </a:ext>
                </a:extLst>
              </p:cNvPr>
              <p:cNvSpPr txBox="1"/>
              <p:nvPr/>
            </p:nvSpPr>
            <p:spPr>
              <a:xfrm>
                <a:off x="8620291" y="3486841"/>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CDE</m:t>
                      </m:r>
                    </m:oMath>
                  </m:oMathPara>
                </a14:m>
                <a:endParaRPr lang="en-US" sz="2000" dirty="0">
                  <a:solidFill>
                    <a:srgbClr val="C00000"/>
                  </a:solidFill>
                </a:endParaRPr>
              </a:p>
            </p:txBody>
          </p:sp>
        </mc:Choice>
        <mc:Fallback xmlns="">
          <p:sp>
            <p:nvSpPr>
              <p:cNvPr id="11" name="TextBox 10">
                <a:extLst>
                  <a:ext uri="{FF2B5EF4-FFF2-40B4-BE49-F238E27FC236}">
                    <a16:creationId xmlns:a16="http://schemas.microsoft.com/office/drawing/2014/main" id="{2A5EF536-96AD-C02D-A4F3-F343A2F7F33B}"/>
                  </a:ext>
                </a:extLst>
              </p:cNvPr>
              <p:cNvSpPr txBox="1">
                <a:spLocks noRot="1" noChangeAspect="1" noMove="1" noResize="1" noEditPoints="1" noAdjustHandles="1" noChangeArrowheads="1" noChangeShapeType="1" noTextEdit="1"/>
              </p:cNvSpPr>
              <p:nvPr/>
            </p:nvSpPr>
            <p:spPr>
              <a:xfrm>
                <a:off x="8620291" y="3486841"/>
                <a:ext cx="453397" cy="307777"/>
              </a:xfrm>
              <a:prstGeom prst="rect">
                <a:avLst/>
              </a:prstGeom>
              <a:blipFill>
                <a:blip r:embed="rId7"/>
                <a:stretch>
                  <a:fillRect l="-16216" r="-18919" b="-8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42A746AA-CEFB-854A-BD5C-FCABEACF0B8D}"/>
                  </a:ext>
                </a:extLst>
              </p:cNvPr>
              <p:cNvSpPr txBox="1"/>
              <p:nvPr/>
            </p:nvSpPr>
            <p:spPr>
              <a:xfrm>
                <a:off x="9205127" y="3486841"/>
                <a:ext cx="453397"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2000" b="0" i="0" smtClean="0">
                          <a:solidFill>
                            <a:srgbClr val="C00000"/>
                          </a:solidFill>
                          <a:latin typeface="Cambria Math" panose="02040503050406030204" pitchFamily="18" charset="0"/>
                        </a:rPr>
                        <m:t>CDE</m:t>
                      </m:r>
                    </m:oMath>
                  </m:oMathPara>
                </a14:m>
                <a:endParaRPr lang="en-US" sz="2000" dirty="0">
                  <a:solidFill>
                    <a:srgbClr val="C00000"/>
                  </a:solidFill>
                </a:endParaRPr>
              </a:p>
            </p:txBody>
          </p:sp>
        </mc:Choice>
        <mc:Fallback xmlns="">
          <p:sp>
            <p:nvSpPr>
              <p:cNvPr id="12" name="TextBox 11">
                <a:extLst>
                  <a:ext uri="{FF2B5EF4-FFF2-40B4-BE49-F238E27FC236}">
                    <a16:creationId xmlns:a16="http://schemas.microsoft.com/office/drawing/2014/main" id="{42A746AA-CEFB-854A-BD5C-FCABEACF0B8D}"/>
                  </a:ext>
                </a:extLst>
              </p:cNvPr>
              <p:cNvSpPr txBox="1">
                <a:spLocks noRot="1" noChangeAspect="1" noMove="1" noResize="1" noEditPoints="1" noAdjustHandles="1" noChangeArrowheads="1" noChangeShapeType="1" noTextEdit="1"/>
              </p:cNvSpPr>
              <p:nvPr/>
            </p:nvSpPr>
            <p:spPr>
              <a:xfrm>
                <a:off x="9205127" y="3486841"/>
                <a:ext cx="453397" cy="307777"/>
              </a:xfrm>
              <a:prstGeom prst="rect">
                <a:avLst/>
              </a:prstGeom>
              <a:blipFill>
                <a:blip r:embed="rId7"/>
                <a:stretch>
                  <a:fillRect l="-16216" r="-18919" b="-8000"/>
                </a:stretch>
              </a:blipFill>
            </p:spPr>
            <p:txBody>
              <a:bodyPr/>
              <a:lstStyle/>
              <a:p>
                <a:r>
                  <a:rPr lang="en-US">
                    <a:noFill/>
                  </a:rPr>
                  <a:t> </a:t>
                </a:r>
              </a:p>
            </p:txBody>
          </p:sp>
        </mc:Fallback>
      </mc:AlternateContent>
    </p:spTree>
    <p:extLst>
      <p:ext uri="{BB962C8B-B14F-4D97-AF65-F5344CB8AC3E}">
        <p14:creationId xmlns:p14="http://schemas.microsoft.com/office/powerpoint/2010/main" val="22207092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Acquire partitions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3806683"/>
              </a:xfrm>
            </p:spPr>
            <p:txBody>
              <a:bodyPr/>
              <a:lstStyle/>
              <a:p>
                <a:r>
                  <a:rPr lang="en-US" dirty="0">
                    <a:latin typeface="Times New Roman" panose="02020603050405020304" pitchFamily="18" charset="0"/>
                    <a:cs typeface="Times New Roman" panose="02020603050405020304" pitchFamily="18" charset="0"/>
                  </a:rPr>
                  <a:t>Acquire the final partitions by replicating the nodes in cut edge.</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Our goal: </a:t>
                </a:r>
                <a:r>
                  <a:rPr lang="en-US" b="1" dirty="0">
                    <a:latin typeface="Times New Roman" panose="02020603050405020304" pitchFamily="18" charset="0"/>
                    <a:cs typeface="Times New Roman" panose="02020603050405020304" pitchFamily="18" charset="0"/>
                  </a:rPr>
                  <a:t>Balanced partitions </a:t>
                </a:r>
                <a:r>
                  <a:rPr lang="en-US" dirty="0">
                    <a:latin typeface="Times New Roman" panose="02020603050405020304" pitchFamily="18" charset="0"/>
                    <a:cs typeface="Times New Roman" panose="02020603050405020304" pitchFamily="18" charset="0"/>
                  </a:rPr>
                  <a:t>and </a:t>
                </a:r>
                <a:r>
                  <a:rPr lang="en-US" b="1" dirty="0">
                    <a:latin typeface="Times New Roman" panose="02020603050405020304" pitchFamily="18" charset="0"/>
                    <a:cs typeface="Times New Roman" panose="02020603050405020304" pitchFamily="18" charset="0"/>
                  </a:rPr>
                  <a:t>minimal synchronization effort</a:t>
                </a:r>
                <a:r>
                  <a:rPr lang="en-US" dirty="0">
                    <a:latin typeface="Times New Roman" panose="02020603050405020304" pitchFamily="18" charset="0"/>
                    <a:cs typeface="Times New Roman" panose="02020603050405020304" pitchFamily="18" charset="0"/>
                  </a:rPr>
                  <a:t>.</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Constraint: balanced partitions.</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Cost function: min-cut.</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457200" lvl="1" indent="0">
                  <a:buNone/>
                </a:pPr>
                <a:endParaRPr lang="en-US" sz="2600"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12A98574-9742-9B47-94FA-808EF6C372CE}"/>
                  </a:ext>
                </a:extLst>
              </p:cNvPr>
              <p:cNvSpPr>
                <a:spLocks noGrp="1" noRot="1" noChangeAspect="1" noMove="1" noResize="1" noEditPoints="1" noAdjustHandles="1" noChangeArrowheads="1" noChangeShapeType="1" noTextEdit="1"/>
              </p:cNvSpPr>
              <p:nvPr>
                <p:ph sz="quarter" idx="13"/>
              </p:nvPr>
            </p:nvSpPr>
            <p:spPr>
              <a:xfrm>
                <a:off x="457200" y="1529345"/>
                <a:ext cx="9829800" cy="3806683"/>
              </a:xfrm>
              <a:blipFill>
                <a:blip r:embed="rId3"/>
                <a:stretch>
                  <a:fillRect l="-1935" t="-2658"/>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4"/>
          <a:stretch>
            <a:fillRect/>
          </a:stretch>
        </p:blipFill>
        <p:spPr>
          <a:xfrm>
            <a:off x="1905000" y="3836945"/>
            <a:ext cx="2615883" cy="2138822"/>
          </a:xfrm>
          <a:prstGeom prst="rect">
            <a:avLst/>
          </a:prstGeom>
        </p:spPr>
      </p:pic>
      <p:pic>
        <p:nvPicPr>
          <p:cNvPr id="6" name="Picture 5" descr="A diagram of a diagram&#10;&#10;Description automatically generated">
            <a:extLst>
              <a:ext uri="{FF2B5EF4-FFF2-40B4-BE49-F238E27FC236}">
                <a16:creationId xmlns:a16="http://schemas.microsoft.com/office/drawing/2014/main" id="{C5F142A4-B685-BFBE-6D1C-8F06C8F6E101}"/>
              </a:ext>
            </a:extLst>
          </p:cNvPr>
          <p:cNvPicPr>
            <a:picLocks noChangeAspect="1"/>
          </p:cNvPicPr>
          <p:nvPr/>
        </p:nvPicPr>
        <p:blipFill>
          <a:blip r:embed="rId5"/>
          <a:stretch>
            <a:fillRect/>
          </a:stretch>
        </p:blipFill>
        <p:spPr>
          <a:xfrm>
            <a:off x="5730576" y="3836946"/>
            <a:ext cx="3208232" cy="2138821"/>
          </a:xfrm>
          <a:prstGeom prst="rect">
            <a:avLst/>
          </a:prstGeom>
        </p:spPr>
      </p:pic>
      <p:cxnSp>
        <p:nvCxnSpPr>
          <p:cNvPr id="13" name="Straight Connector 12">
            <a:extLst>
              <a:ext uri="{FF2B5EF4-FFF2-40B4-BE49-F238E27FC236}">
                <a16:creationId xmlns:a16="http://schemas.microsoft.com/office/drawing/2014/main" id="{113E5D84-5125-D033-1421-304790665880}"/>
              </a:ext>
            </a:extLst>
          </p:cNvPr>
          <p:cNvCxnSpPr/>
          <p:nvPr/>
        </p:nvCxnSpPr>
        <p:spPr>
          <a:xfrm>
            <a:off x="5730576" y="3836945"/>
            <a:ext cx="3208232" cy="0"/>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1B73EAE-7CB8-6CA2-5B61-9447834DE9EA}"/>
              </a:ext>
            </a:extLst>
          </p:cNvPr>
          <p:cNvCxnSpPr/>
          <p:nvPr/>
        </p:nvCxnSpPr>
        <p:spPr>
          <a:xfrm>
            <a:off x="5730576" y="5491574"/>
            <a:ext cx="3208232" cy="0"/>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EC28BC12-5A3A-2480-3056-2A2556F00349}"/>
                  </a:ext>
                </a:extLst>
              </p:cNvPr>
              <p:cNvSpPr txBox="1"/>
              <p:nvPr/>
            </p:nvSpPr>
            <p:spPr>
              <a:xfrm>
                <a:off x="9018007" y="3698445"/>
                <a:ext cx="53630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rgbClr val="C00000"/>
                          </a:solidFill>
                          <a:latin typeface="Cambria Math" panose="02040503050406030204" pitchFamily="18" charset="0"/>
                        </a:rPr>
                        <m:t>𝑠𝑦𝑛𝑐</m:t>
                      </m:r>
                    </m:oMath>
                  </m:oMathPara>
                </a14:m>
                <a:endParaRPr lang="en-US" dirty="0">
                  <a:solidFill>
                    <a:srgbClr val="C00000"/>
                  </a:solidFill>
                </a:endParaRPr>
              </a:p>
            </p:txBody>
          </p:sp>
        </mc:Choice>
        <mc:Fallback xmlns="">
          <p:sp>
            <p:nvSpPr>
              <p:cNvPr id="15" name="TextBox 14">
                <a:extLst>
                  <a:ext uri="{FF2B5EF4-FFF2-40B4-BE49-F238E27FC236}">
                    <a16:creationId xmlns:a16="http://schemas.microsoft.com/office/drawing/2014/main" id="{EC28BC12-5A3A-2480-3056-2A2556F00349}"/>
                  </a:ext>
                </a:extLst>
              </p:cNvPr>
              <p:cNvSpPr txBox="1">
                <a:spLocks noRot="1" noChangeAspect="1" noMove="1" noResize="1" noEditPoints="1" noAdjustHandles="1" noChangeArrowheads="1" noChangeShapeType="1" noTextEdit="1"/>
              </p:cNvSpPr>
              <p:nvPr/>
            </p:nvSpPr>
            <p:spPr>
              <a:xfrm>
                <a:off x="9018007" y="3698445"/>
                <a:ext cx="536301" cy="276999"/>
              </a:xfrm>
              <a:prstGeom prst="rect">
                <a:avLst/>
              </a:prstGeom>
              <a:blipFill>
                <a:blip r:embed="rId6"/>
                <a:stretch>
                  <a:fillRect l="-9091" r="-6818" b="-2727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2BA48803-448E-AD68-0636-88EA62B20165}"/>
                  </a:ext>
                </a:extLst>
              </p:cNvPr>
              <p:cNvSpPr txBox="1"/>
              <p:nvPr/>
            </p:nvSpPr>
            <p:spPr>
              <a:xfrm>
                <a:off x="9018007" y="5336028"/>
                <a:ext cx="53630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rgbClr val="C00000"/>
                          </a:solidFill>
                          <a:latin typeface="Cambria Math" panose="02040503050406030204" pitchFamily="18" charset="0"/>
                        </a:rPr>
                        <m:t>𝑠𝑦𝑛𝑐</m:t>
                      </m:r>
                    </m:oMath>
                  </m:oMathPara>
                </a14:m>
                <a:endParaRPr lang="en-US" dirty="0">
                  <a:solidFill>
                    <a:srgbClr val="C00000"/>
                  </a:solidFill>
                </a:endParaRPr>
              </a:p>
            </p:txBody>
          </p:sp>
        </mc:Choice>
        <mc:Fallback xmlns="">
          <p:sp>
            <p:nvSpPr>
              <p:cNvPr id="17" name="TextBox 16">
                <a:extLst>
                  <a:ext uri="{FF2B5EF4-FFF2-40B4-BE49-F238E27FC236}">
                    <a16:creationId xmlns:a16="http://schemas.microsoft.com/office/drawing/2014/main" id="{2BA48803-448E-AD68-0636-88EA62B20165}"/>
                  </a:ext>
                </a:extLst>
              </p:cNvPr>
              <p:cNvSpPr txBox="1">
                <a:spLocks noRot="1" noChangeAspect="1" noMove="1" noResize="1" noEditPoints="1" noAdjustHandles="1" noChangeArrowheads="1" noChangeShapeType="1" noTextEdit="1"/>
              </p:cNvSpPr>
              <p:nvPr/>
            </p:nvSpPr>
            <p:spPr>
              <a:xfrm>
                <a:off x="9018007" y="5336028"/>
                <a:ext cx="536301" cy="276999"/>
              </a:xfrm>
              <a:prstGeom prst="rect">
                <a:avLst/>
              </a:prstGeom>
              <a:blipFill>
                <a:blip r:embed="rId6"/>
                <a:stretch>
                  <a:fillRect l="-9091" r="-6818" b="-21739"/>
                </a:stretch>
              </a:blipFill>
            </p:spPr>
            <p:txBody>
              <a:bodyPr/>
              <a:lstStyle/>
              <a:p>
                <a:r>
                  <a:rPr lang="en-US">
                    <a:noFill/>
                  </a:rPr>
                  <a:t> </a:t>
                </a:r>
              </a:p>
            </p:txBody>
          </p:sp>
        </mc:Fallback>
      </mc:AlternateContent>
    </p:spTree>
    <p:extLst>
      <p:ext uri="{BB962C8B-B14F-4D97-AF65-F5344CB8AC3E}">
        <p14:creationId xmlns:p14="http://schemas.microsoft.com/office/powerpoint/2010/main" val="12835745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Walkthrough – Acquire partitions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3806683"/>
              </a:xfrm>
            </p:spPr>
            <p:txBody>
              <a:bodyPr/>
              <a:lstStyle/>
              <a:p>
                <a:r>
                  <a:rPr lang="en-US" dirty="0">
                    <a:latin typeface="Times New Roman" panose="02020603050405020304" pitchFamily="18" charset="0"/>
                    <a:cs typeface="Times New Roman" panose="02020603050405020304" pitchFamily="18" charset="0"/>
                  </a:rPr>
                  <a:t>Acquire the final partitions by replicating the nodes in cut edge.</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Our goal: </a:t>
                </a:r>
                <a:r>
                  <a:rPr lang="en-US" b="1" dirty="0">
                    <a:latin typeface="Times New Roman" panose="02020603050405020304" pitchFamily="18" charset="0"/>
                    <a:cs typeface="Times New Roman" panose="02020603050405020304" pitchFamily="18" charset="0"/>
                  </a:rPr>
                  <a:t>Balanced partitions </a:t>
                </a:r>
                <a:r>
                  <a:rPr lang="en-US" dirty="0">
                    <a:latin typeface="Times New Roman" panose="02020603050405020304" pitchFamily="18" charset="0"/>
                    <a:cs typeface="Times New Roman" panose="02020603050405020304" pitchFamily="18" charset="0"/>
                  </a:rPr>
                  <a:t>and </a:t>
                </a:r>
                <a:r>
                  <a:rPr lang="en-US" b="1" dirty="0">
                    <a:latin typeface="Times New Roman" panose="02020603050405020304" pitchFamily="18" charset="0"/>
                    <a:cs typeface="Times New Roman" panose="02020603050405020304" pitchFamily="18" charset="0"/>
                  </a:rPr>
                  <a:t>minimal synchronization effort</a:t>
                </a:r>
                <a:r>
                  <a:rPr lang="en-US" dirty="0">
                    <a:latin typeface="Times New Roman" panose="02020603050405020304" pitchFamily="18" charset="0"/>
                    <a:cs typeface="Times New Roman" panose="02020603050405020304" pitchFamily="18" charset="0"/>
                  </a:rPr>
                  <a:t>.</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Constraint: balanced partitions.</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Cost function: min-cut. </a:t>
                </a:r>
                <a14:m>
                  <m:oMath xmlns:m="http://schemas.openxmlformats.org/officeDocument/2006/math">
                    <m:r>
                      <a:rPr lang="en-US" i="1" smtClean="0">
                        <a:solidFill>
                          <a:srgbClr val="C00000"/>
                        </a:solidFill>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solidFill>
                      <a:srgbClr val="C00000"/>
                    </a:solidFill>
                    <a:latin typeface="Times New Roman" panose="02020603050405020304" pitchFamily="18" charset="0"/>
                    <a:cs typeface="Times New Roman" panose="02020603050405020304" pitchFamily="18" charset="0"/>
                  </a:rPr>
                  <a:t> minimize replication cost.</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457200" lvl="1" indent="0">
                  <a:buNone/>
                </a:pPr>
                <a:endParaRPr lang="en-US" sz="2600"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12A98574-9742-9B47-94FA-808EF6C372CE}"/>
                  </a:ext>
                </a:extLst>
              </p:cNvPr>
              <p:cNvSpPr>
                <a:spLocks noGrp="1" noRot="1" noChangeAspect="1" noMove="1" noResize="1" noEditPoints="1" noAdjustHandles="1" noChangeArrowheads="1" noChangeShapeType="1" noTextEdit="1"/>
              </p:cNvSpPr>
              <p:nvPr>
                <p:ph sz="quarter" idx="13"/>
              </p:nvPr>
            </p:nvSpPr>
            <p:spPr>
              <a:xfrm>
                <a:off x="457200" y="1529345"/>
                <a:ext cx="9829800" cy="3806683"/>
              </a:xfrm>
              <a:blipFill>
                <a:blip r:embed="rId3"/>
                <a:stretch>
                  <a:fillRect l="-1935" t="-2658"/>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B4F88671-36B5-5F61-1670-93F78D5E0986}"/>
              </a:ext>
            </a:extLst>
          </p:cNvPr>
          <p:cNvPicPr>
            <a:picLocks noChangeAspect="1"/>
          </p:cNvPicPr>
          <p:nvPr/>
        </p:nvPicPr>
        <p:blipFill>
          <a:blip r:embed="rId4"/>
          <a:stretch>
            <a:fillRect/>
          </a:stretch>
        </p:blipFill>
        <p:spPr>
          <a:xfrm>
            <a:off x="1905000" y="3836945"/>
            <a:ext cx="2615883" cy="2138822"/>
          </a:xfrm>
          <a:prstGeom prst="rect">
            <a:avLst/>
          </a:prstGeom>
        </p:spPr>
      </p:pic>
      <p:pic>
        <p:nvPicPr>
          <p:cNvPr id="6" name="Picture 5" descr="A diagram of a diagram&#10;&#10;Description automatically generated">
            <a:extLst>
              <a:ext uri="{FF2B5EF4-FFF2-40B4-BE49-F238E27FC236}">
                <a16:creationId xmlns:a16="http://schemas.microsoft.com/office/drawing/2014/main" id="{C5F142A4-B685-BFBE-6D1C-8F06C8F6E101}"/>
              </a:ext>
            </a:extLst>
          </p:cNvPr>
          <p:cNvPicPr>
            <a:picLocks noChangeAspect="1"/>
          </p:cNvPicPr>
          <p:nvPr/>
        </p:nvPicPr>
        <p:blipFill>
          <a:blip r:embed="rId5"/>
          <a:stretch>
            <a:fillRect/>
          </a:stretch>
        </p:blipFill>
        <p:spPr>
          <a:xfrm>
            <a:off x="5730576" y="3836946"/>
            <a:ext cx="3208232" cy="2138821"/>
          </a:xfrm>
          <a:prstGeom prst="rect">
            <a:avLst/>
          </a:prstGeom>
        </p:spPr>
      </p:pic>
      <p:cxnSp>
        <p:nvCxnSpPr>
          <p:cNvPr id="13" name="Straight Connector 12">
            <a:extLst>
              <a:ext uri="{FF2B5EF4-FFF2-40B4-BE49-F238E27FC236}">
                <a16:creationId xmlns:a16="http://schemas.microsoft.com/office/drawing/2014/main" id="{113E5D84-5125-D033-1421-304790665880}"/>
              </a:ext>
            </a:extLst>
          </p:cNvPr>
          <p:cNvCxnSpPr/>
          <p:nvPr/>
        </p:nvCxnSpPr>
        <p:spPr>
          <a:xfrm>
            <a:off x="5730576" y="3836945"/>
            <a:ext cx="3208232" cy="0"/>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1B73EAE-7CB8-6CA2-5B61-9447834DE9EA}"/>
              </a:ext>
            </a:extLst>
          </p:cNvPr>
          <p:cNvCxnSpPr/>
          <p:nvPr/>
        </p:nvCxnSpPr>
        <p:spPr>
          <a:xfrm>
            <a:off x="5730576" y="5491574"/>
            <a:ext cx="3208232" cy="0"/>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2BA48803-448E-AD68-0636-88EA62B20165}"/>
                  </a:ext>
                </a:extLst>
              </p:cNvPr>
              <p:cNvSpPr txBox="1"/>
              <p:nvPr/>
            </p:nvSpPr>
            <p:spPr>
              <a:xfrm>
                <a:off x="9018007" y="5336028"/>
                <a:ext cx="53630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rgbClr val="C00000"/>
                          </a:solidFill>
                          <a:latin typeface="Cambria Math" panose="02040503050406030204" pitchFamily="18" charset="0"/>
                        </a:rPr>
                        <m:t>𝑠𝑦𝑛𝑐</m:t>
                      </m:r>
                    </m:oMath>
                  </m:oMathPara>
                </a14:m>
                <a:endParaRPr lang="en-US" dirty="0">
                  <a:solidFill>
                    <a:srgbClr val="C00000"/>
                  </a:solidFill>
                </a:endParaRPr>
              </a:p>
            </p:txBody>
          </p:sp>
        </mc:Choice>
        <mc:Fallback xmlns="">
          <p:sp>
            <p:nvSpPr>
              <p:cNvPr id="17" name="TextBox 16">
                <a:extLst>
                  <a:ext uri="{FF2B5EF4-FFF2-40B4-BE49-F238E27FC236}">
                    <a16:creationId xmlns:a16="http://schemas.microsoft.com/office/drawing/2014/main" id="{2BA48803-448E-AD68-0636-88EA62B20165}"/>
                  </a:ext>
                </a:extLst>
              </p:cNvPr>
              <p:cNvSpPr txBox="1">
                <a:spLocks noRot="1" noChangeAspect="1" noMove="1" noResize="1" noEditPoints="1" noAdjustHandles="1" noChangeArrowheads="1" noChangeShapeType="1" noTextEdit="1"/>
              </p:cNvSpPr>
              <p:nvPr/>
            </p:nvSpPr>
            <p:spPr>
              <a:xfrm>
                <a:off x="9018007" y="5336028"/>
                <a:ext cx="536301" cy="276999"/>
              </a:xfrm>
              <a:prstGeom prst="rect">
                <a:avLst/>
              </a:prstGeom>
              <a:blipFill>
                <a:blip r:embed="rId6"/>
                <a:stretch>
                  <a:fillRect l="-9091" r="-6818" b="-21739"/>
                </a:stretch>
              </a:blipFill>
            </p:spPr>
            <p:txBody>
              <a:bodyPr/>
              <a:lstStyle/>
              <a:p>
                <a:r>
                  <a:rPr lang="en-US">
                    <a:noFill/>
                  </a:rPr>
                  <a:t> </a:t>
                </a:r>
              </a:p>
            </p:txBody>
          </p:sp>
        </mc:Fallback>
      </mc:AlternateContent>
    </p:spTree>
    <p:extLst>
      <p:ext uri="{BB962C8B-B14F-4D97-AF65-F5344CB8AC3E}">
        <p14:creationId xmlns:p14="http://schemas.microsoft.com/office/powerpoint/2010/main" val="32290616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Schedule the partitions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4295022"/>
              </a:xfrm>
            </p:spPr>
            <p:txBody>
              <a:bodyPr/>
              <a:lstStyle/>
              <a:p>
                <a:r>
                  <a:rPr lang="en-US" dirty="0">
                    <a:latin typeface="Times New Roman" panose="02020603050405020304" pitchFamily="18" charset="0"/>
                    <a:cs typeface="Times New Roman" panose="02020603050405020304" pitchFamily="18" charset="0"/>
                  </a:rPr>
                  <a:t>Divide the circuit into multiple regions.</a:t>
                </a:r>
              </a:p>
              <a:p>
                <a:pPr marL="0" indent="0">
                  <a:buNone/>
                </a:pP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Boundary: registers and memory.</a:t>
                </a:r>
              </a:p>
              <a:p>
                <a:r>
                  <a:rPr lang="en-US" dirty="0">
                    <a:latin typeface="Times New Roman" panose="02020603050405020304" pitchFamily="18" charset="0"/>
                    <a:cs typeface="Times New Roman" panose="02020603050405020304" pitchFamily="18" charset="0"/>
                  </a:rPr>
                  <a:t>Apply partitioning to each region.</a:t>
                </a:r>
              </a:p>
              <a:p>
                <a:r>
                  <a:rPr lang="en-US" dirty="0">
                    <a:latin typeface="Times New Roman" panose="02020603050405020304" pitchFamily="18" charset="0"/>
                    <a:cs typeface="Times New Roman" panose="02020603050405020304" pitchFamily="18" charset="0"/>
                  </a:rPr>
                  <a:t>Schedule the partitions.</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457200" lvl="1" indent="0">
                  <a:buNone/>
                </a:pPr>
                <a:endParaRPr lang="en-US" sz="2600"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12A98574-9742-9B47-94FA-808EF6C372CE}"/>
                  </a:ext>
                </a:extLst>
              </p:cNvPr>
              <p:cNvSpPr>
                <a:spLocks noGrp="1" noRot="1" noChangeAspect="1" noMove="1" noResize="1" noEditPoints="1" noAdjustHandles="1" noChangeArrowheads="1" noChangeShapeType="1" noTextEdit="1"/>
              </p:cNvSpPr>
              <p:nvPr>
                <p:ph sz="quarter" idx="13"/>
              </p:nvPr>
            </p:nvSpPr>
            <p:spPr>
              <a:xfrm>
                <a:off x="457200" y="1529345"/>
                <a:ext cx="9829800" cy="4295022"/>
              </a:xfrm>
              <a:blipFill>
                <a:blip r:embed="rId3"/>
                <a:stretch>
                  <a:fillRect l="-1935" t="-2360"/>
                </a:stretch>
              </a:blipFill>
            </p:spPr>
            <p:txBody>
              <a:bodyPr/>
              <a:lstStyle/>
              <a:p>
                <a:r>
                  <a:rPr lang="en-US">
                    <a:noFill/>
                  </a:rPr>
                  <a:t> </a:t>
                </a:r>
              </a:p>
            </p:txBody>
          </p:sp>
        </mc:Fallback>
      </mc:AlternateContent>
      <p:pic>
        <p:nvPicPr>
          <p:cNvPr id="18" name="Picture 17" descr="A diagram of a process&#10;&#10;Description automatically generated">
            <a:extLst>
              <a:ext uri="{FF2B5EF4-FFF2-40B4-BE49-F238E27FC236}">
                <a16:creationId xmlns:a16="http://schemas.microsoft.com/office/drawing/2014/main" id="{47CC91CF-737A-13E8-05A7-81E10AED89B9}"/>
              </a:ext>
            </a:extLst>
          </p:cNvPr>
          <p:cNvPicPr>
            <a:picLocks noChangeAspect="1"/>
          </p:cNvPicPr>
          <p:nvPr/>
        </p:nvPicPr>
        <p:blipFill>
          <a:blip r:embed="rId4"/>
          <a:stretch>
            <a:fillRect/>
          </a:stretch>
        </p:blipFill>
        <p:spPr>
          <a:xfrm>
            <a:off x="5905500" y="2207887"/>
            <a:ext cx="5562600" cy="4165600"/>
          </a:xfrm>
          <a:prstGeom prst="rect">
            <a:avLst/>
          </a:prstGeom>
        </p:spPr>
      </p:pic>
    </p:spTree>
    <p:extLst>
      <p:ext uri="{BB962C8B-B14F-4D97-AF65-F5344CB8AC3E}">
        <p14:creationId xmlns:p14="http://schemas.microsoft.com/office/powerpoint/2010/main" val="9193196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Experimental results – Balanced partitions</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2331407"/>
          </a:xfrm>
        </p:spPr>
        <p:txBody>
          <a:bodyPr/>
          <a:lstStyle/>
          <a:p>
            <a:r>
              <a:rPr lang="en-US" sz="2000" dirty="0">
                <a:latin typeface="Times New Roman" panose="02020603050405020304" pitchFamily="18" charset="0"/>
                <a:cs typeface="Times New Roman" panose="02020603050405020304" pitchFamily="18" charset="0"/>
              </a:rPr>
              <a:t>ESSENT (</a:t>
            </a:r>
            <a:r>
              <a:rPr lang="en-US" sz="2000" dirty="0" err="1">
                <a:latin typeface="Times New Roman" panose="02020603050405020304" pitchFamily="18" charset="0"/>
                <a:cs typeface="Times New Roman" panose="02020603050405020304" pitchFamily="18" charset="0"/>
              </a:rPr>
              <a:t>RepCut</a:t>
            </a:r>
            <a:r>
              <a:rPr lang="en-US" sz="2000" dirty="0">
                <a:latin typeface="Times New Roman" panose="02020603050405020304" pitchFamily="18" charset="0"/>
                <a:cs typeface="Times New Roman" panose="02020603050405020304" pitchFamily="18" charset="0"/>
              </a:rPr>
              <a:t>) vs </a:t>
            </a:r>
            <a:r>
              <a:rPr lang="en-US" sz="2000" dirty="0" err="1">
                <a:latin typeface="Times New Roman" panose="02020603050405020304" pitchFamily="18" charset="0"/>
                <a:cs typeface="Times New Roman" panose="02020603050405020304" pitchFamily="18" charset="0"/>
              </a:rPr>
              <a:t>Verilator</a:t>
            </a:r>
            <a:r>
              <a:rPr lang="en-US" sz="2000" dirty="0">
                <a:latin typeface="Times New Roman" panose="02020603050405020304" pitchFamily="18" charset="0"/>
                <a:cs typeface="Times New Roman" panose="02020603050405020304" pitchFamily="18" charset="0"/>
              </a:rPr>
              <a:t> (Vivek’s</a:t>
            </a:r>
            <a:r>
              <a:rPr lang="en-US" sz="2000" baseline="30000" dirty="0">
                <a:latin typeface="Times New Roman" panose="02020603050405020304" pitchFamily="18" charset="0"/>
                <a:cs typeface="Times New Roman" panose="02020603050405020304" pitchFamily="18" charset="0"/>
              </a:rPr>
              <a:t>[5]</a:t>
            </a:r>
            <a:r>
              <a:rPr lang="en-US" sz="2000" dirty="0">
                <a:latin typeface="Times New Roman" panose="02020603050405020304" pitchFamily="18" charset="0"/>
                <a:cs typeface="Times New Roman" panose="02020603050405020304" pitchFamily="18" charset="0"/>
              </a:rPr>
              <a:t>)</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A2D1100-B13A-F8E3-0D54-EE215B48540D}"/>
              </a:ext>
            </a:extLst>
          </p:cNvPr>
          <p:cNvSpPr txBox="1"/>
          <p:nvPr/>
        </p:nvSpPr>
        <p:spPr>
          <a:xfrm>
            <a:off x="239485" y="5903893"/>
            <a:ext cx="3614058" cy="95410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[5] Sarkar, Vivek. Partitioning and </a:t>
            </a:r>
          </a:p>
          <a:p>
            <a:r>
              <a:rPr lang="en-US" sz="1400" dirty="0">
                <a:latin typeface="Times New Roman" panose="02020603050405020304" pitchFamily="18" charset="0"/>
                <a:cs typeface="Times New Roman" panose="02020603050405020304" pitchFamily="18" charset="0"/>
              </a:rPr>
              <a:t>scheduling parallel programs </a:t>
            </a:r>
          </a:p>
          <a:p>
            <a:r>
              <a:rPr lang="en-US" sz="1400" dirty="0">
                <a:latin typeface="Times New Roman" panose="02020603050405020304" pitchFamily="18" charset="0"/>
                <a:cs typeface="Times New Roman" panose="02020603050405020304" pitchFamily="18" charset="0"/>
              </a:rPr>
              <a:t>for execution on multiprocessors. </a:t>
            </a:r>
          </a:p>
          <a:p>
            <a:r>
              <a:rPr lang="en-US" sz="1400" dirty="0">
                <a:latin typeface="Times New Roman" panose="02020603050405020304" pitchFamily="18" charset="0"/>
                <a:cs typeface="Times New Roman" panose="02020603050405020304" pitchFamily="18" charset="0"/>
              </a:rPr>
              <a:t>Stanford University, 1987. </a:t>
            </a:r>
          </a:p>
        </p:txBody>
      </p:sp>
      <p:pic>
        <p:nvPicPr>
          <p:cNvPr id="6" name="Picture 5">
            <a:extLst>
              <a:ext uri="{FF2B5EF4-FFF2-40B4-BE49-F238E27FC236}">
                <a16:creationId xmlns:a16="http://schemas.microsoft.com/office/drawing/2014/main" id="{EF5E2BE2-25A9-4F6B-0291-994709E881CA}"/>
              </a:ext>
            </a:extLst>
          </p:cNvPr>
          <p:cNvPicPr>
            <a:picLocks noChangeAspect="1"/>
          </p:cNvPicPr>
          <p:nvPr/>
        </p:nvPicPr>
        <p:blipFill>
          <a:blip r:embed="rId3"/>
          <a:stretch>
            <a:fillRect/>
          </a:stretch>
        </p:blipFill>
        <p:spPr>
          <a:xfrm>
            <a:off x="3396343" y="1912435"/>
            <a:ext cx="7620000" cy="4945565"/>
          </a:xfrm>
          <a:prstGeom prst="rect">
            <a:avLst/>
          </a:prstGeom>
        </p:spPr>
      </p:pic>
    </p:spTree>
    <p:extLst>
      <p:ext uri="{BB962C8B-B14F-4D97-AF65-F5344CB8AC3E}">
        <p14:creationId xmlns:p14="http://schemas.microsoft.com/office/powerpoint/2010/main" val="39603183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Experimental results – Overall speed of RTL simulation</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2331407"/>
          </a:xfrm>
        </p:spPr>
        <p:txBody>
          <a:bodyPr/>
          <a:lstStyle/>
          <a:p>
            <a:r>
              <a:rPr lang="en-US" sz="2000" dirty="0">
                <a:latin typeface="Times New Roman" panose="02020603050405020304" pitchFamily="18" charset="0"/>
                <a:cs typeface="Times New Roman" panose="02020603050405020304" pitchFamily="18" charset="0"/>
              </a:rPr>
              <a:t>ESSENT (</a:t>
            </a:r>
            <a:r>
              <a:rPr lang="en-US" sz="2000" dirty="0" err="1">
                <a:latin typeface="Times New Roman" panose="02020603050405020304" pitchFamily="18" charset="0"/>
                <a:cs typeface="Times New Roman" panose="02020603050405020304" pitchFamily="18" charset="0"/>
              </a:rPr>
              <a:t>RepCut</a:t>
            </a:r>
            <a:r>
              <a:rPr lang="en-US" sz="2000" dirty="0">
                <a:latin typeface="Times New Roman" panose="02020603050405020304" pitchFamily="18" charset="0"/>
                <a:cs typeface="Times New Roman" panose="02020603050405020304" pitchFamily="18" charset="0"/>
              </a:rPr>
              <a:t>) vs </a:t>
            </a:r>
            <a:r>
              <a:rPr lang="en-US" sz="2000" dirty="0" err="1">
                <a:latin typeface="Times New Roman" panose="02020603050405020304" pitchFamily="18" charset="0"/>
                <a:cs typeface="Times New Roman" panose="02020603050405020304" pitchFamily="18" charset="0"/>
              </a:rPr>
              <a:t>Verilator</a:t>
            </a:r>
            <a:r>
              <a:rPr lang="en-US" sz="2000" dirty="0">
                <a:latin typeface="Times New Roman" panose="02020603050405020304" pitchFamily="18" charset="0"/>
                <a:cs typeface="Times New Roman" panose="02020603050405020304" pitchFamily="18" charset="0"/>
              </a:rPr>
              <a:t> (Vivek’s</a:t>
            </a:r>
            <a:r>
              <a:rPr lang="en-US" sz="2000" baseline="30000" dirty="0">
                <a:latin typeface="Times New Roman" panose="02020603050405020304" pitchFamily="18" charset="0"/>
                <a:cs typeface="Times New Roman" panose="02020603050405020304" pitchFamily="18" charset="0"/>
              </a:rPr>
              <a:t>[5]</a:t>
            </a:r>
            <a:r>
              <a:rPr lang="en-US" sz="2000" dirty="0">
                <a:latin typeface="Times New Roman" panose="02020603050405020304" pitchFamily="18" charset="0"/>
                <a:cs typeface="Times New Roman" panose="02020603050405020304" pitchFamily="18" charset="0"/>
              </a:rPr>
              <a:t>)</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A2D1100-B13A-F8E3-0D54-EE215B48540D}"/>
              </a:ext>
            </a:extLst>
          </p:cNvPr>
          <p:cNvSpPr txBox="1"/>
          <p:nvPr/>
        </p:nvSpPr>
        <p:spPr>
          <a:xfrm>
            <a:off x="239485" y="5903893"/>
            <a:ext cx="3614058" cy="95410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[5] Sarkar, Vivek. Partitioning and </a:t>
            </a:r>
          </a:p>
          <a:p>
            <a:r>
              <a:rPr lang="en-US" sz="1400" dirty="0">
                <a:latin typeface="Times New Roman" panose="02020603050405020304" pitchFamily="18" charset="0"/>
                <a:cs typeface="Times New Roman" panose="02020603050405020304" pitchFamily="18" charset="0"/>
              </a:rPr>
              <a:t>scheduling parallel programs </a:t>
            </a:r>
          </a:p>
          <a:p>
            <a:r>
              <a:rPr lang="en-US" sz="1400" dirty="0">
                <a:latin typeface="Times New Roman" panose="02020603050405020304" pitchFamily="18" charset="0"/>
                <a:cs typeface="Times New Roman" panose="02020603050405020304" pitchFamily="18" charset="0"/>
              </a:rPr>
              <a:t>for execution on multiprocessors. </a:t>
            </a:r>
          </a:p>
          <a:p>
            <a:r>
              <a:rPr lang="en-US" sz="1400" dirty="0">
                <a:latin typeface="Times New Roman" panose="02020603050405020304" pitchFamily="18" charset="0"/>
                <a:cs typeface="Times New Roman" panose="02020603050405020304" pitchFamily="18" charset="0"/>
              </a:rPr>
              <a:t>Stanford University, 1987. </a:t>
            </a:r>
          </a:p>
        </p:txBody>
      </p:sp>
      <p:pic>
        <p:nvPicPr>
          <p:cNvPr id="2" name="Picture 1">
            <a:extLst>
              <a:ext uri="{FF2B5EF4-FFF2-40B4-BE49-F238E27FC236}">
                <a16:creationId xmlns:a16="http://schemas.microsoft.com/office/drawing/2014/main" id="{EA3DECB5-F130-5B45-EBDE-8B739ED1B97F}"/>
              </a:ext>
            </a:extLst>
          </p:cNvPr>
          <p:cNvPicPr>
            <a:picLocks noChangeAspect="1"/>
          </p:cNvPicPr>
          <p:nvPr/>
        </p:nvPicPr>
        <p:blipFill>
          <a:blip r:embed="rId3"/>
          <a:stretch>
            <a:fillRect/>
          </a:stretch>
        </p:blipFill>
        <p:spPr>
          <a:xfrm>
            <a:off x="2530993" y="1973948"/>
            <a:ext cx="8822807" cy="3929945"/>
          </a:xfrm>
          <a:prstGeom prst="rect">
            <a:avLst/>
          </a:prstGeom>
        </p:spPr>
      </p:pic>
    </p:spTree>
    <p:extLst>
      <p:ext uri="{BB962C8B-B14F-4D97-AF65-F5344CB8AC3E}">
        <p14:creationId xmlns:p14="http://schemas.microsoft.com/office/powerpoint/2010/main" val="42409024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Experimental results – Speedup over itself</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2331407"/>
          </a:xfrm>
        </p:spPr>
        <p:txBody>
          <a:bodyPr/>
          <a:lstStyle/>
          <a:p>
            <a:r>
              <a:rPr lang="en-US" sz="2000" dirty="0">
                <a:latin typeface="Times New Roman" panose="02020603050405020304" pitchFamily="18" charset="0"/>
                <a:cs typeface="Times New Roman" panose="02020603050405020304" pitchFamily="18" charset="0"/>
              </a:rPr>
              <a:t>ESSENT (</a:t>
            </a:r>
            <a:r>
              <a:rPr lang="en-US" sz="2000" dirty="0" err="1">
                <a:latin typeface="Times New Roman" panose="02020603050405020304" pitchFamily="18" charset="0"/>
                <a:cs typeface="Times New Roman" panose="02020603050405020304" pitchFamily="18" charset="0"/>
              </a:rPr>
              <a:t>RepCut</a:t>
            </a:r>
            <a:r>
              <a:rPr lang="en-US" sz="2000" dirty="0">
                <a:latin typeface="Times New Roman" panose="02020603050405020304" pitchFamily="18" charset="0"/>
                <a:cs typeface="Times New Roman" panose="02020603050405020304" pitchFamily="18" charset="0"/>
              </a:rPr>
              <a:t>) vs </a:t>
            </a:r>
            <a:r>
              <a:rPr lang="en-US" sz="2000" dirty="0" err="1">
                <a:latin typeface="Times New Roman" panose="02020603050405020304" pitchFamily="18" charset="0"/>
                <a:cs typeface="Times New Roman" panose="02020603050405020304" pitchFamily="18" charset="0"/>
              </a:rPr>
              <a:t>Verilator</a:t>
            </a:r>
            <a:r>
              <a:rPr lang="en-US" sz="2000" dirty="0">
                <a:latin typeface="Times New Roman" panose="02020603050405020304" pitchFamily="18" charset="0"/>
                <a:cs typeface="Times New Roman" panose="02020603050405020304" pitchFamily="18" charset="0"/>
              </a:rPr>
              <a:t> (Vivek’s</a:t>
            </a:r>
            <a:r>
              <a:rPr lang="en-US" sz="2000" baseline="30000" dirty="0">
                <a:latin typeface="Times New Roman" panose="02020603050405020304" pitchFamily="18" charset="0"/>
                <a:cs typeface="Times New Roman" panose="02020603050405020304" pitchFamily="18" charset="0"/>
              </a:rPr>
              <a:t>[5]</a:t>
            </a:r>
            <a:r>
              <a:rPr lang="en-US" sz="2000" dirty="0">
                <a:latin typeface="Times New Roman" panose="02020603050405020304" pitchFamily="18" charset="0"/>
                <a:cs typeface="Times New Roman" panose="02020603050405020304" pitchFamily="18" charset="0"/>
              </a:rPr>
              <a:t>)</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A2D1100-B13A-F8E3-0D54-EE215B48540D}"/>
              </a:ext>
            </a:extLst>
          </p:cNvPr>
          <p:cNvSpPr txBox="1"/>
          <p:nvPr/>
        </p:nvSpPr>
        <p:spPr>
          <a:xfrm>
            <a:off x="239485" y="5903893"/>
            <a:ext cx="3614058" cy="95410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[5] Sarkar, Vivek. Partitioning and </a:t>
            </a:r>
          </a:p>
          <a:p>
            <a:r>
              <a:rPr lang="en-US" sz="1400" dirty="0">
                <a:latin typeface="Times New Roman" panose="02020603050405020304" pitchFamily="18" charset="0"/>
                <a:cs typeface="Times New Roman" panose="02020603050405020304" pitchFamily="18" charset="0"/>
              </a:rPr>
              <a:t>scheduling parallel programs </a:t>
            </a:r>
          </a:p>
          <a:p>
            <a:r>
              <a:rPr lang="en-US" sz="1400" dirty="0">
                <a:latin typeface="Times New Roman" panose="02020603050405020304" pitchFamily="18" charset="0"/>
                <a:cs typeface="Times New Roman" panose="02020603050405020304" pitchFamily="18" charset="0"/>
              </a:rPr>
              <a:t>for execution on multiprocessors. </a:t>
            </a:r>
          </a:p>
          <a:p>
            <a:r>
              <a:rPr lang="en-US" sz="1400" dirty="0">
                <a:latin typeface="Times New Roman" panose="02020603050405020304" pitchFamily="18" charset="0"/>
                <a:cs typeface="Times New Roman" panose="02020603050405020304" pitchFamily="18" charset="0"/>
              </a:rPr>
              <a:t>Stanford University, 1987. </a:t>
            </a:r>
          </a:p>
        </p:txBody>
      </p:sp>
      <p:pic>
        <p:nvPicPr>
          <p:cNvPr id="4" name="Picture 3">
            <a:extLst>
              <a:ext uri="{FF2B5EF4-FFF2-40B4-BE49-F238E27FC236}">
                <a16:creationId xmlns:a16="http://schemas.microsoft.com/office/drawing/2014/main" id="{BD651309-3C8D-376B-9174-3B89CD7D8117}"/>
              </a:ext>
            </a:extLst>
          </p:cNvPr>
          <p:cNvPicPr>
            <a:picLocks noChangeAspect="1"/>
          </p:cNvPicPr>
          <p:nvPr/>
        </p:nvPicPr>
        <p:blipFill>
          <a:blip r:embed="rId3"/>
          <a:stretch>
            <a:fillRect/>
          </a:stretch>
        </p:blipFill>
        <p:spPr>
          <a:xfrm>
            <a:off x="2329542" y="2214689"/>
            <a:ext cx="9187883" cy="3292126"/>
          </a:xfrm>
          <a:prstGeom prst="rect">
            <a:avLst/>
          </a:prstGeom>
        </p:spPr>
      </p:pic>
    </p:spTree>
    <p:extLst>
      <p:ext uri="{BB962C8B-B14F-4D97-AF65-F5344CB8AC3E}">
        <p14:creationId xmlns:p14="http://schemas.microsoft.com/office/powerpoint/2010/main" val="9633415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Outline</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5671296"/>
          </a:xfrm>
        </p:spPr>
        <p:txBody>
          <a:bodyPr/>
          <a:lstStyle/>
          <a:p>
            <a:r>
              <a:rPr lang="en-US" dirty="0">
                <a:latin typeface="Times New Roman" panose="02020603050405020304" pitchFamily="18" charset="0"/>
                <a:cs typeface="Times New Roman" panose="02020603050405020304" pitchFamily="18" charset="0"/>
              </a:rPr>
              <a:t>Introduction to Register Transfer Level(RTL) simulation</a:t>
            </a:r>
          </a:p>
          <a:p>
            <a:pPr lvl="1"/>
            <a:r>
              <a:rPr lang="en-US" sz="2600" dirty="0">
                <a:latin typeface="Times New Roman" panose="02020603050405020304" pitchFamily="18" charset="0"/>
                <a:cs typeface="Times New Roman" panose="02020603050405020304" pitchFamily="18" charset="0"/>
              </a:rPr>
              <a:t>What is RTL simulation?</a:t>
            </a:r>
          </a:p>
          <a:p>
            <a:pPr lvl="1"/>
            <a:r>
              <a:rPr lang="en-US" sz="2600" dirty="0">
                <a:latin typeface="Times New Roman" panose="02020603050405020304" pitchFamily="18" charset="0"/>
                <a:cs typeface="Times New Roman" panose="02020603050405020304" pitchFamily="18" charset="0"/>
              </a:rPr>
              <a:t>Why partitioning?</a:t>
            </a:r>
          </a:p>
          <a:p>
            <a:pPr lvl="1"/>
            <a:r>
              <a:rPr lang="en-US" sz="2600" dirty="0">
                <a:latin typeface="Times New Roman" panose="02020603050405020304" pitchFamily="18" charset="0"/>
                <a:cs typeface="Times New Roman" panose="02020603050405020304" pitchFamily="18" charset="0"/>
              </a:rPr>
              <a:t>Partitioning challenges?</a:t>
            </a:r>
          </a:p>
          <a:p>
            <a:r>
              <a:rPr lang="en-US" dirty="0">
                <a:latin typeface="Times New Roman" panose="02020603050405020304" pitchFamily="18" charset="0"/>
                <a:cs typeface="Times New Roman" panose="02020603050405020304" pitchFamily="18" charset="0"/>
              </a:rPr>
              <a:t>Introduction to </a:t>
            </a:r>
            <a:r>
              <a:rPr lang="en-US" dirty="0" err="1">
                <a:latin typeface="Times New Roman" panose="02020603050405020304" pitchFamily="18" charset="0"/>
                <a:cs typeface="Times New Roman" panose="02020603050405020304" pitchFamily="18" charset="0"/>
              </a:rPr>
              <a:t>RepCut</a:t>
            </a:r>
            <a:endParaRPr lang="en-US" dirty="0">
              <a:latin typeface="Times New Roman" panose="02020603050405020304" pitchFamily="18" charset="0"/>
              <a:cs typeface="Times New Roman" panose="02020603050405020304" pitchFamily="18" charset="0"/>
            </a:endParaRPr>
          </a:p>
          <a:p>
            <a:pPr lvl="1"/>
            <a:r>
              <a:rPr lang="en-US" sz="2600" dirty="0">
                <a:latin typeface="Times New Roman" panose="02020603050405020304" pitchFamily="18" charset="0"/>
                <a:cs typeface="Times New Roman" panose="02020603050405020304" pitchFamily="18" charset="0"/>
              </a:rPr>
              <a:t>Partitioning algorithm walkthrough</a:t>
            </a:r>
          </a:p>
          <a:p>
            <a:pPr lvl="1"/>
            <a:r>
              <a:rPr lang="en-US" sz="2600" dirty="0">
                <a:latin typeface="Times New Roman" panose="02020603050405020304" pitchFamily="18" charset="0"/>
                <a:cs typeface="Times New Roman" panose="02020603050405020304" pitchFamily="18" charset="0"/>
              </a:rPr>
              <a:t>Scheduling the partitions</a:t>
            </a:r>
          </a:p>
          <a:p>
            <a:pPr lvl="1"/>
            <a:r>
              <a:rPr lang="en-US" sz="2600" dirty="0">
                <a:latin typeface="Times New Roman" panose="02020603050405020304" pitchFamily="18" charset="0"/>
                <a:cs typeface="Times New Roman" panose="02020603050405020304" pitchFamily="18" charset="0"/>
              </a:rPr>
              <a:t>Experimental results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Current research</a:t>
            </a:r>
          </a:p>
          <a:p>
            <a:pPr lvl="1"/>
            <a:r>
              <a:rPr lang="en-US" sz="2600" dirty="0">
                <a:latin typeface="Times New Roman" panose="02020603050405020304" pitchFamily="18" charset="0"/>
                <a:cs typeface="Times New Roman" panose="02020603050405020304" pitchFamily="18" charset="0"/>
              </a:rPr>
              <a:t>Limitations of </a:t>
            </a:r>
            <a:r>
              <a:rPr lang="en-US" sz="2600" dirty="0" err="1">
                <a:latin typeface="Times New Roman" panose="02020603050405020304" pitchFamily="18" charset="0"/>
                <a:cs typeface="Times New Roman" panose="02020603050405020304" pitchFamily="18" charset="0"/>
              </a:rPr>
              <a:t>RepCut</a:t>
            </a:r>
            <a:r>
              <a:rPr lang="en-US" sz="2600" dirty="0">
                <a:latin typeface="Times New Roman" panose="02020603050405020304" pitchFamily="18" charset="0"/>
                <a:cs typeface="Times New Roman" panose="02020603050405020304" pitchFamily="18" charset="0"/>
              </a:rPr>
              <a:t> partitioning</a:t>
            </a:r>
          </a:p>
          <a:p>
            <a:pPr lvl="1"/>
            <a:r>
              <a:rPr lang="en-US" sz="2600" dirty="0">
                <a:latin typeface="Times New Roman" panose="02020603050405020304" pitchFamily="18" charset="0"/>
                <a:cs typeface="Times New Roman" panose="02020603050405020304" pitchFamily="18" charset="0"/>
              </a:rPr>
              <a:t>Our partitioning</a:t>
            </a:r>
          </a:p>
          <a:p>
            <a:pPr marL="457200" lvl="1" indent="0">
              <a:buNone/>
            </a:pPr>
            <a:endParaRPr lang="en-US" sz="2600" dirty="0">
              <a:latin typeface="Times New Roman" panose="02020603050405020304" pitchFamily="18" charset="0"/>
              <a:cs typeface="Times New Roman" panose="02020603050405020304" pitchFamily="18" charset="0"/>
            </a:endParaRPr>
          </a:p>
          <a:p>
            <a:pPr lvl="1"/>
            <a:endParaRPr lang="en-US"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86749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4405956-01CF-52B8-2EBD-7650C18BE49D}"/>
              </a:ext>
            </a:extLst>
          </p:cNvPr>
          <p:cNvSpPr>
            <a:spLocks noGrp="1"/>
          </p:cNvSpPr>
          <p:nvPr>
            <p:ph type="title"/>
          </p:nvPr>
        </p:nvSpPr>
        <p:spPr/>
        <p:txBody>
          <a:bodyPr/>
          <a:lstStyle/>
          <a:p>
            <a:r>
              <a:rPr lang="en-US" dirty="0"/>
              <a:t>My </a:t>
            </a:r>
            <a:r>
              <a:rPr lang="en-US"/>
              <a:t>current research</a:t>
            </a:r>
            <a:endParaRPr lang="en-US" dirty="0"/>
          </a:p>
        </p:txBody>
      </p:sp>
    </p:spTree>
    <p:extLst>
      <p:ext uri="{BB962C8B-B14F-4D97-AF65-F5344CB8AC3E}">
        <p14:creationId xmlns:p14="http://schemas.microsoft.com/office/powerpoint/2010/main" val="29822881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Limitations of </a:t>
            </a:r>
            <a:r>
              <a:rPr lang="en-US" dirty="0" err="1">
                <a:latin typeface="Times New Roman" panose="02020603050405020304" pitchFamily="18" charset="0"/>
                <a:cs typeface="Times New Roman" panose="02020603050405020304" pitchFamily="18" charset="0"/>
              </a:rPr>
              <a:t>RepCut</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5633308" cy="5573321"/>
              </a:xfrm>
            </p:spPr>
            <p:txBody>
              <a:bodyPr/>
              <a:lstStyle/>
              <a:p>
                <a:r>
                  <a:rPr lang="en-US" sz="2000" dirty="0">
                    <a:latin typeface="Times New Roman" panose="02020603050405020304" pitchFamily="18" charset="0"/>
                    <a:cs typeface="Times New Roman" panose="02020603050405020304" pitchFamily="18" charset="0"/>
                  </a:rPr>
                  <a:t>High replication cost.</a:t>
                </a:r>
              </a:p>
              <a:p>
                <a:pPr marL="0" indent="0">
                  <a:buNone/>
                </a:pPr>
                <a14:m>
                  <m:oMath xmlns:m="http://schemas.openxmlformats.org/officeDocument/2006/math">
                    <m:r>
                      <a:rPr lang="en-US" sz="2000"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sz="2000" dirty="0">
                    <a:latin typeface="Times New Roman" panose="02020603050405020304" pitchFamily="18" charset="0"/>
                    <a:cs typeface="Times New Roman" panose="02020603050405020304" pitchFamily="18" charset="0"/>
                  </a:rPr>
                  <a:t> TDGs with a long critical path.</a:t>
                </a:r>
              </a:p>
              <a:p>
                <a:r>
                  <a:rPr lang="en-US" sz="2000" dirty="0">
                    <a:latin typeface="Times New Roman" panose="02020603050405020304" pitchFamily="18" charset="0"/>
                    <a:cs typeface="Times New Roman" panose="02020603050405020304" pitchFamily="18" charset="0"/>
                  </a:rPr>
                  <a:t>Large partitioning overhead.</a:t>
                </a:r>
              </a:p>
              <a:p>
                <a:pPr marL="0" indent="0">
                  <a:buNone/>
                </a:pPr>
                <a14:m>
                  <m:oMath xmlns:m="http://schemas.openxmlformats.org/officeDocument/2006/math">
                    <m:r>
                      <a:rPr lang="en-US" sz="2000"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sz="2000" dirty="0">
                    <a:latin typeface="Times New Roman" panose="02020603050405020304" pitchFamily="18" charset="0"/>
                    <a:cs typeface="Times New Roman" panose="02020603050405020304" pitchFamily="18" charset="0"/>
                  </a:rPr>
                  <a:t> TDGs can change each iteration.</a:t>
                </a:r>
              </a:p>
              <a:p>
                <a:pPr marL="0" indent="0">
                  <a:buNone/>
                </a:pPr>
                <a14:m>
                  <m:oMath xmlns:m="http://schemas.openxmlformats.org/officeDocument/2006/math">
                    <m:r>
                      <a:rPr lang="en-US" sz="2000"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sz="2000" dirty="0">
                    <a:latin typeface="Times New Roman" panose="02020603050405020304" pitchFamily="18" charset="0"/>
                    <a:cs typeface="Times New Roman" panose="02020603050405020304" pitchFamily="18" charset="0"/>
                  </a:rPr>
                  <a:t> Invoke external hypergraph partitioner.</a:t>
                </a:r>
              </a:p>
              <a:p>
                <a:pPr marL="0" indent="0">
                  <a:buNone/>
                </a:pPr>
                <a14:m>
                  <m:oMath xmlns:m="http://schemas.openxmlformats.org/officeDocument/2006/math">
                    <m:r>
                      <a:rPr lang="en-US" sz="2000"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sz="2000" dirty="0">
                    <a:latin typeface="Times New Roman" panose="02020603050405020304" pitchFamily="18" charset="0"/>
                    <a:cs typeface="Times New Roman" panose="02020603050405020304" pitchFamily="18" charset="0"/>
                  </a:rPr>
                  <a:t> Single-thread partitioning.</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p:txBody>
          </p:sp>
        </mc:Choice>
        <mc:Fallback>
          <p:sp>
            <p:nvSpPr>
              <p:cNvPr id="3" name="Content Placeholder 2">
                <a:extLst>
                  <a:ext uri="{FF2B5EF4-FFF2-40B4-BE49-F238E27FC236}">
                    <a16:creationId xmlns:a16="http://schemas.microsoft.com/office/drawing/2014/main" id="{12A98574-9742-9B47-94FA-808EF6C372CE}"/>
                  </a:ext>
                </a:extLst>
              </p:cNvPr>
              <p:cNvSpPr>
                <a:spLocks noGrp="1" noRot="1" noChangeAspect="1" noMove="1" noResize="1" noEditPoints="1" noAdjustHandles="1" noChangeArrowheads="1" noChangeShapeType="1" noTextEdit="1"/>
              </p:cNvSpPr>
              <p:nvPr>
                <p:ph sz="quarter" idx="13"/>
              </p:nvPr>
            </p:nvSpPr>
            <p:spPr>
              <a:xfrm>
                <a:off x="457200" y="1529345"/>
                <a:ext cx="5633308" cy="5573321"/>
              </a:xfrm>
              <a:blipFill>
                <a:blip r:embed="rId3"/>
                <a:stretch>
                  <a:fillRect l="-2703" t="-1136"/>
                </a:stretch>
              </a:blipFill>
            </p:spPr>
            <p:txBody>
              <a:bodyPr/>
              <a:lstStyle/>
              <a:p>
                <a:r>
                  <a:rPr lang="en-US">
                    <a:noFill/>
                  </a:rPr>
                  <a:t> </a:t>
                </a:r>
              </a:p>
            </p:txBody>
          </p:sp>
        </mc:Fallback>
      </mc:AlternateContent>
      <p:pic>
        <p:nvPicPr>
          <p:cNvPr id="6" name="Picture 5" descr="A diagram of a flowchart&#10;&#10;Description automatically generated">
            <a:extLst>
              <a:ext uri="{FF2B5EF4-FFF2-40B4-BE49-F238E27FC236}">
                <a16:creationId xmlns:a16="http://schemas.microsoft.com/office/drawing/2014/main" id="{87F1257D-46E0-717E-4E9E-815D9D60BFB5}"/>
              </a:ext>
            </a:extLst>
          </p:cNvPr>
          <p:cNvPicPr>
            <a:picLocks noChangeAspect="1"/>
          </p:cNvPicPr>
          <p:nvPr/>
        </p:nvPicPr>
        <p:blipFill>
          <a:blip r:embed="rId4"/>
          <a:stretch>
            <a:fillRect/>
          </a:stretch>
        </p:blipFill>
        <p:spPr>
          <a:xfrm>
            <a:off x="6420091" y="938987"/>
            <a:ext cx="3645809" cy="5548842"/>
          </a:xfrm>
          <a:prstGeom prst="rect">
            <a:avLst/>
          </a:prstGeom>
        </p:spPr>
      </p:pic>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18F9F263-3633-B2AC-7D74-67D5E7796C8C}"/>
                  </a:ext>
                </a:extLst>
              </p:cNvPr>
              <p:cNvSpPr txBox="1"/>
              <p:nvPr/>
            </p:nvSpPr>
            <p:spPr>
              <a:xfrm>
                <a:off x="7091750" y="680455"/>
                <a:ext cx="2302490" cy="276999"/>
              </a:xfrm>
              <a:prstGeom prst="rect">
                <a:avLst/>
              </a:prstGeom>
              <a:solidFill>
                <a:srgbClr val="C00000"/>
              </a:solidFill>
            </p:spPr>
            <p:txBody>
              <a:bodyPr wrap="none" lIns="0" tIns="0" rIns="0" bIns="0" rtlCol="0">
                <a:spAutoFit/>
              </a:bodyPr>
              <a:lstStyle/>
              <a:p>
                <a14:m>
                  <m:oMath xmlns:m="http://schemas.openxmlformats.org/officeDocument/2006/math">
                    <m:r>
                      <a:rPr lang="en-US" b="0" i="1" smtClean="0">
                        <a:solidFill>
                          <a:schemeClr val="bg1"/>
                        </a:solidFill>
                        <a:latin typeface="Cambria Math" panose="02040503050406030204" pitchFamily="18" charset="0"/>
                      </a:rPr>
                      <m:t>𝐴</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𝑇𝐷𝐺</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𝑖𝑛</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𝑂𝑝𝑒𝑛𝑇𝑖𝑚𝑒𝑟</m:t>
                    </m:r>
                  </m:oMath>
                </a14:m>
                <a:r>
                  <a:rPr lang="en-US" baseline="30000" dirty="0">
                    <a:solidFill>
                      <a:schemeClr val="bg1"/>
                    </a:solidFill>
                  </a:rPr>
                  <a:t>[6]</a:t>
                </a:r>
                <a:endParaRPr lang="en-US" dirty="0">
                  <a:solidFill>
                    <a:schemeClr val="bg1"/>
                  </a:solidFill>
                </a:endParaRPr>
              </a:p>
            </p:txBody>
          </p:sp>
        </mc:Choice>
        <mc:Fallback>
          <p:sp>
            <p:nvSpPr>
              <p:cNvPr id="9" name="TextBox 8">
                <a:extLst>
                  <a:ext uri="{FF2B5EF4-FFF2-40B4-BE49-F238E27FC236}">
                    <a16:creationId xmlns:a16="http://schemas.microsoft.com/office/drawing/2014/main" id="{18F9F263-3633-B2AC-7D74-67D5E7796C8C}"/>
                  </a:ext>
                </a:extLst>
              </p:cNvPr>
              <p:cNvSpPr txBox="1">
                <a:spLocks noRot="1" noChangeAspect="1" noMove="1" noResize="1" noEditPoints="1" noAdjustHandles="1" noChangeArrowheads="1" noChangeShapeType="1" noTextEdit="1"/>
              </p:cNvSpPr>
              <p:nvPr/>
            </p:nvSpPr>
            <p:spPr>
              <a:xfrm>
                <a:off x="7091750" y="680455"/>
                <a:ext cx="2302490" cy="276999"/>
              </a:xfrm>
              <a:prstGeom prst="rect">
                <a:avLst/>
              </a:prstGeom>
              <a:blipFill>
                <a:blip r:embed="rId5"/>
                <a:stretch>
                  <a:fillRect l="-3297" t="-13043" r="-2747" b="-34783"/>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id="{0F5C7877-0388-E378-D024-FAD9979555AE}"/>
              </a:ext>
            </a:extLst>
          </p:cNvPr>
          <p:cNvSpPr txBox="1"/>
          <p:nvPr/>
        </p:nvSpPr>
        <p:spPr>
          <a:xfrm>
            <a:off x="239484" y="5903893"/>
            <a:ext cx="5856515" cy="95410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[6] Huang, Tsung-Wei &amp; Guo, </a:t>
            </a:r>
            <a:r>
              <a:rPr lang="en-US" sz="1400" dirty="0" err="1">
                <a:latin typeface="Times New Roman" panose="02020603050405020304" pitchFamily="18" charset="0"/>
                <a:cs typeface="Times New Roman" panose="02020603050405020304" pitchFamily="18" charset="0"/>
              </a:rPr>
              <a:t>Guannan</a:t>
            </a:r>
            <a:r>
              <a:rPr lang="en-US" sz="1400" dirty="0">
                <a:latin typeface="Times New Roman" panose="02020603050405020304" pitchFamily="18" charset="0"/>
                <a:cs typeface="Times New Roman" panose="02020603050405020304" pitchFamily="18" charset="0"/>
              </a:rPr>
              <a:t> &amp; Lin, Chun-</a:t>
            </a:r>
            <a:r>
              <a:rPr lang="en-US" sz="1400" dirty="0" err="1">
                <a:latin typeface="Times New Roman" panose="02020603050405020304" pitchFamily="18" charset="0"/>
                <a:cs typeface="Times New Roman" panose="02020603050405020304" pitchFamily="18" charset="0"/>
              </a:rPr>
              <a:t>Xun</a:t>
            </a:r>
            <a:r>
              <a:rPr lang="en-US" sz="1400" dirty="0">
                <a:latin typeface="Times New Roman" panose="02020603050405020304" pitchFamily="18" charset="0"/>
                <a:cs typeface="Times New Roman" panose="02020603050405020304" pitchFamily="18" charset="0"/>
              </a:rPr>
              <a:t> &amp; Wong, Martin. (2020). </a:t>
            </a:r>
            <a:r>
              <a:rPr lang="en-US" sz="1400" dirty="0" err="1">
                <a:latin typeface="Times New Roman" panose="02020603050405020304" pitchFamily="18" charset="0"/>
                <a:cs typeface="Times New Roman" panose="02020603050405020304" pitchFamily="18" charset="0"/>
              </a:rPr>
              <a:t>OpenTimer</a:t>
            </a:r>
            <a:r>
              <a:rPr lang="en-US" sz="1400" dirty="0">
                <a:latin typeface="Times New Roman" panose="02020603050405020304" pitchFamily="18" charset="0"/>
                <a:cs typeface="Times New Roman" panose="02020603050405020304" pitchFamily="18" charset="0"/>
              </a:rPr>
              <a:t> v2: A New Parallel Incremental Timing Analysis Engine. IEEE Transactions on Computer-Aided Design of Integrated Circuits and Systems. PP. 1-1. 10.1109/TCAD.2020.3007319. </a:t>
            </a:r>
          </a:p>
        </p:txBody>
      </p:sp>
      <p:cxnSp>
        <p:nvCxnSpPr>
          <p:cNvPr id="12" name="Straight Connector 11">
            <a:extLst>
              <a:ext uri="{FF2B5EF4-FFF2-40B4-BE49-F238E27FC236}">
                <a16:creationId xmlns:a16="http://schemas.microsoft.com/office/drawing/2014/main" id="{84BDAA64-F680-F0A7-A269-78FFFEE8234E}"/>
              </a:ext>
            </a:extLst>
          </p:cNvPr>
          <p:cNvCxnSpPr/>
          <p:nvPr/>
        </p:nvCxnSpPr>
        <p:spPr>
          <a:xfrm>
            <a:off x="6095999" y="1197520"/>
            <a:ext cx="1415971" cy="5290309"/>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B97AEE0-3226-6AC4-FFF2-5C3917ACC8FF}"/>
              </a:ext>
            </a:extLst>
          </p:cNvPr>
          <p:cNvCxnSpPr>
            <a:cxnSpLocks/>
          </p:cNvCxnSpPr>
          <p:nvPr/>
        </p:nvCxnSpPr>
        <p:spPr>
          <a:xfrm flipH="1">
            <a:off x="7511970" y="2291787"/>
            <a:ext cx="4015450" cy="4196042"/>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2D3882E-DC09-A20A-E90F-6F38723B1478}"/>
              </a:ext>
            </a:extLst>
          </p:cNvPr>
          <p:cNvCxnSpPr>
            <a:cxnSpLocks/>
          </p:cNvCxnSpPr>
          <p:nvPr/>
        </p:nvCxnSpPr>
        <p:spPr>
          <a:xfrm>
            <a:off x="5509254" y="1469953"/>
            <a:ext cx="3090736" cy="5017876"/>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A09C488-5E36-7972-5A70-81DCDED6047E}"/>
              </a:ext>
            </a:extLst>
          </p:cNvPr>
          <p:cNvCxnSpPr>
            <a:cxnSpLocks/>
          </p:cNvCxnSpPr>
          <p:nvPr/>
        </p:nvCxnSpPr>
        <p:spPr>
          <a:xfrm flipH="1">
            <a:off x="8599990" y="1197520"/>
            <a:ext cx="2927430" cy="5289639"/>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7F2ABF3-A44D-92E9-FC55-345C387C3F03}"/>
              </a:ext>
            </a:extLst>
          </p:cNvPr>
          <p:cNvCxnSpPr>
            <a:cxnSpLocks/>
          </p:cNvCxnSpPr>
          <p:nvPr/>
        </p:nvCxnSpPr>
        <p:spPr>
          <a:xfrm>
            <a:off x="5069711" y="2051721"/>
            <a:ext cx="4504856" cy="4435438"/>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DB865C0-CE47-C0A9-2ECC-2AC6BC43B138}"/>
              </a:ext>
            </a:extLst>
          </p:cNvPr>
          <p:cNvCxnSpPr>
            <a:cxnSpLocks/>
          </p:cNvCxnSpPr>
          <p:nvPr/>
        </p:nvCxnSpPr>
        <p:spPr>
          <a:xfrm flipH="1">
            <a:off x="9549784" y="925087"/>
            <a:ext cx="1648053" cy="5576642"/>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sp>
        <p:nvSpPr>
          <p:cNvPr id="33" name="Freeform 32">
            <a:extLst>
              <a:ext uri="{FF2B5EF4-FFF2-40B4-BE49-F238E27FC236}">
                <a16:creationId xmlns:a16="http://schemas.microsoft.com/office/drawing/2014/main" id="{5931CA7B-7784-92D7-234A-5C7067478855}"/>
              </a:ext>
            </a:extLst>
          </p:cNvPr>
          <p:cNvSpPr/>
          <p:nvPr/>
        </p:nvSpPr>
        <p:spPr>
          <a:xfrm>
            <a:off x="6036705" y="883658"/>
            <a:ext cx="5105454" cy="4431416"/>
          </a:xfrm>
          <a:custGeom>
            <a:avLst/>
            <a:gdLst>
              <a:gd name="connsiteX0" fmla="*/ 86303 w 5105454"/>
              <a:gd name="connsiteY0" fmla="*/ 320109 h 4431416"/>
              <a:gd name="connsiteX1" fmla="*/ 1255346 w 5105454"/>
              <a:gd name="connsiteY1" fmla="*/ 3618894 h 4431416"/>
              <a:gd name="connsiteX2" fmla="*/ 2343366 w 5105454"/>
              <a:gd name="connsiteY2" fmla="*/ 4394398 h 4431416"/>
              <a:gd name="connsiteX3" fmla="*/ 3003123 w 5105454"/>
              <a:gd name="connsiteY3" fmla="*/ 4186053 h 4431416"/>
              <a:gd name="connsiteX4" fmla="*/ 3882799 w 5105454"/>
              <a:gd name="connsiteY4" fmla="*/ 3132757 h 4431416"/>
              <a:gd name="connsiteX5" fmla="*/ 4959244 w 5105454"/>
              <a:gd name="connsiteY5" fmla="*/ 516879 h 4431416"/>
              <a:gd name="connsiteX6" fmla="*/ 4924520 w 5105454"/>
              <a:gd name="connsiteY6" fmla="*/ 158064 h 4431416"/>
              <a:gd name="connsiteX7" fmla="*/ 3385087 w 5105454"/>
              <a:gd name="connsiteY7" fmla="*/ 169638 h 4431416"/>
              <a:gd name="connsiteX8" fmla="*/ 456692 w 5105454"/>
              <a:gd name="connsiteY8" fmla="*/ 111765 h 4431416"/>
              <a:gd name="connsiteX9" fmla="*/ 86303 w 5105454"/>
              <a:gd name="connsiteY9" fmla="*/ 320109 h 4431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05454" h="4431416">
                <a:moveTo>
                  <a:pt x="86303" y="320109"/>
                </a:moveTo>
                <a:cubicBezTo>
                  <a:pt x="219412" y="904630"/>
                  <a:pt x="879169" y="2939846"/>
                  <a:pt x="1255346" y="3618894"/>
                </a:cubicBezTo>
                <a:cubicBezTo>
                  <a:pt x="1631523" y="4297942"/>
                  <a:pt x="2052070" y="4299872"/>
                  <a:pt x="2343366" y="4394398"/>
                </a:cubicBezTo>
                <a:cubicBezTo>
                  <a:pt x="2634662" y="4488924"/>
                  <a:pt x="2746551" y="4396327"/>
                  <a:pt x="3003123" y="4186053"/>
                </a:cubicBezTo>
                <a:cubicBezTo>
                  <a:pt x="3259695" y="3975780"/>
                  <a:pt x="3556779" y="3744286"/>
                  <a:pt x="3882799" y="3132757"/>
                </a:cubicBezTo>
                <a:cubicBezTo>
                  <a:pt x="4208819" y="2521228"/>
                  <a:pt x="4785624" y="1012661"/>
                  <a:pt x="4959244" y="516879"/>
                </a:cubicBezTo>
                <a:cubicBezTo>
                  <a:pt x="5132864" y="21097"/>
                  <a:pt x="5186880" y="215938"/>
                  <a:pt x="4924520" y="158064"/>
                </a:cubicBezTo>
                <a:cubicBezTo>
                  <a:pt x="4662160" y="100190"/>
                  <a:pt x="3385087" y="169638"/>
                  <a:pt x="3385087" y="169638"/>
                </a:cubicBezTo>
                <a:cubicBezTo>
                  <a:pt x="2640449" y="161921"/>
                  <a:pt x="1006489" y="88616"/>
                  <a:pt x="456692" y="111765"/>
                </a:cubicBezTo>
                <a:cubicBezTo>
                  <a:pt x="-93105" y="134914"/>
                  <a:pt x="-46806" y="-264412"/>
                  <a:pt x="86303" y="320109"/>
                </a:cubicBezTo>
                <a:close/>
              </a:path>
            </a:pathLst>
          </a:cu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63831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Our research</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196086" cy="4762842"/>
              </a:xfrm>
            </p:spPr>
            <p:txBody>
              <a:bodyPr/>
              <a:lstStyle/>
              <a:p>
                <a:r>
                  <a:rPr lang="en-US" sz="2000" dirty="0">
                    <a:latin typeface="Times New Roman" panose="02020603050405020304" pitchFamily="18" charset="0"/>
                    <a:cs typeface="Times New Roman" panose="02020603050405020304" pitchFamily="18" charset="0"/>
                  </a:rPr>
                  <a:t>TDG partitioning in parallel?</a:t>
                </a:r>
              </a:p>
              <a:p>
                <a:pPr marL="0" indent="0">
                  <a:buNone/>
                </a:pPr>
                <a14:m>
                  <m:oMath xmlns:m="http://schemas.openxmlformats.org/officeDocument/2006/math">
                    <m:r>
                      <a:rPr lang="en-US" sz="2000"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sz="2000" dirty="0">
                    <a:latin typeface="Times New Roman" panose="02020603050405020304" pitchFamily="18" charset="0"/>
                    <a:cs typeface="Times New Roman" panose="02020603050405020304" pitchFamily="18" charset="0"/>
                  </a:rPr>
                  <a:t> Put it on GPU</a:t>
                </a:r>
                <a:r>
                  <a:rPr lang="en-US" sz="2000" baseline="30000" dirty="0">
                    <a:latin typeface="Times New Roman" panose="02020603050405020304" pitchFamily="18" charset="0"/>
                    <a:cs typeface="Times New Roman" panose="02020603050405020304" pitchFamily="18" charset="0"/>
                  </a:rPr>
                  <a:t>[1]</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Incrementally update TDG partitions?</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p:txBody>
          </p:sp>
        </mc:Choice>
        <mc:Fallback>
          <p:sp>
            <p:nvSpPr>
              <p:cNvPr id="3" name="Content Placeholder 2">
                <a:extLst>
                  <a:ext uri="{FF2B5EF4-FFF2-40B4-BE49-F238E27FC236}">
                    <a16:creationId xmlns:a16="http://schemas.microsoft.com/office/drawing/2014/main" id="{12A98574-9742-9B47-94FA-808EF6C372CE}"/>
                  </a:ext>
                </a:extLst>
              </p:cNvPr>
              <p:cNvSpPr>
                <a:spLocks noGrp="1" noRot="1" noChangeAspect="1" noMove="1" noResize="1" noEditPoints="1" noAdjustHandles="1" noChangeArrowheads="1" noChangeShapeType="1" noTextEdit="1"/>
              </p:cNvSpPr>
              <p:nvPr>
                <p:ph sz="quarter" idx="13"/>
              </p:nvPr>
            </p:nvSpPr>
            <p:spPr>
              <a:xfrm>
                <a:off x="457200" y="1529345"/>
                <a:ext cx="9196086" cy="4762842"/>
              </a:xfrm>
              <a:blipFill>
                <a:blip r:embed="rId3"/>
                <a:stretch>
                  <a:fillRect l="-1655" t="-1330"/>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id="{48B4E9E2-C058-DE59-DF3C-6723C8DBF6EE}"/>
              </a:ext>
            </a:extLst>
          </p:cNvPr>
          <p:cNvSpPr txBox="1"/>
          <p:nvPr/>
        </p:nvSpPr>
        <p:spPr>
          <a:xfrm>
            <a:off x="457200" y="5903893"/>
            <a:ext cx="9097108" cy="95410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[1]</a:t>
            </a:r>
            <a:r>
              <a:rPr lang="en-US" sz="1400" b="0" i="0" dirty="0">
                <a:solidFill>
                  <a:schemeClr val="tx1"/>
                </a:solidFill>
                <a:effectLst/>
                <a:latin typeface="Times New Roman" panose="02020603050405020304" pitchFamily="18" charset="0"/>
                <a:cs typeface="Times New Roman" panose="02020603050405020304" pitchFamily="18" charset="0"/>
              </a:rPr>
              <a:t> </a:t>
            </a:r>
            <a:r>
              <a:rPr lang="en-US" sz="1400" b="0" i="0" dirty="0" err="1">
                <a:solidFill>
                  <a:schemeClr val="tx1"/>
                </a:solidFill>
                <a:effectLst/>
                <a:latin typeface="Times New Roman" panose="02020603050405020304" pitchFamily="18" charset="0"/>
                <a:cs typeface="Times New Roman" panose="02020603050405020304" pitchFamily="18" charset="0"/>
              </a:rPr>
              <a:t>Boyang</a:t>
            </a:r>
            <a:r>
              <a:rPr lang="en-US" sz="1400" b="0" i="0" dirty="0">
                <a:solidFill>
                  <a:schemeClr val="tx1"/>
                </a:solidFill>
                <a:effectLst/>
                <a:latin typeface="Times New Roman" panose="02020603050405020304" pitchFamily="18" charset="0"/>
                <a:cs typeface="Times New Roman" panose="02020603050405020304" pitchFamily="18" charset="0"/>
              </a:rPr>
              <a:t> Zhang, Dian-</a:t>
            </a:r>
            <a:r>
              <a:rPr lang="en-US" sz="1400" b="0" i="0" dirty="0" err="1">
                <a:solidFill>
                  <a:schemeClr val="tx1"/>
                </a:solidFill>
                <a:effectLst/>
                <a:latin typeface="Times New Roman" panose="02020603050405020304" pitchFamily="18" charset="0"/>
                <a:cs typeface="Times New Roman" panose="02020603050405020304" pitchFamily="18" charset="0"/>
              </a:rPr>
              <a:t>Lun</a:t>
            </a:r>
            <a:r>
              <a:rPr lang="en-US" sz="1400" b="0" i="0" dirty="0">
                <a:solidFill>
                  <a:schemeClr val="tx1"/>
                </a:solidFill>
                <a:effectLst/>
                <a:latin typeface="Times New Roman" panose="02020603050405020304" pitchFamily="18" charset="0"/>
                <a:cs typeface="Times New Roman" panose="02020603050405020304" pitchFamily="18" charset="0"/>
              </a:rPr>
              <a:t> Lin, Che Chang, Cheng-Hsiang Chiu, </a:t>
            </a:r>
            <a:r>
              <a:rPr lang="en-US" sz="1400" b="0" i="0" dirty="0" err="1">
                <a:solidFill>
                  <a:schemeClr val="tx1"/>
                </a:solidFill>
                <a:effectLst/>
                <a:latin typeface="Times New Roman" panose="02020603050405020304" pitchFamily="18" charset="0"/>
                <a:cs typeface="Times New Roman" panose="02020603050405020304" pitchFamily="18" charset="0"/>
              </a:rPr>
              <a:t>Bojue</a:t>
            </a:r>
            <a:r>
              <a:rPr lang="en-US" sz="1400" b="0" i="0" dirty="0">
                <a:solidFill>
                  <a:schemeClr val="tx1"/>
                </a:solidFill>
                <a:effectLst/>
                <a:latin typeface="Times New Roman" panose="02020603050405020304" pitchFamily="18" charset="0"/>
                <a:cs typeface="Times New Roman" panose="02020603050405020304" pitchFamily="18" charset="0"/>
              </a:rPr>
              <a:t> Wang, Wan Luan Lee, </a:t>
            </a:r>
            <a:r>
              <a:rPr lang="en-US" sz="1400" b="0" i="0" dirty="0" err="1">
                <a:solidFill>
                  <a:schemeClr val="tx1"/>
                </a:solidFill>
                <a:effectLst/>
                <a:latin typeface="Times New Roman" panose="02020603050405020304" pitchFamily="18" charset="0"/>
                <a:cs typeface="Times New Roman" panose="02020603050405020304" pitchFamily="18" charset="0"/>
              </a:rPr>
              <a:t>Chih</a:t>
            </a:r>
            <a:r>
              <a:rPr lang="en-US" sz="1400" b="0" i="0" dirty="0">
                <a:solidFill>
                  <a:schemeClr val="tx1"/>
                </a:solidFill>
                <a:effectLst/>
                <a:latin typeface="Times New Roman" panose="02020603050405020304" pitchFamily="18" charset="0"/>
                <a:cs typeface="Times New Roman" panose="02020603050405020304" pitchFamily="18" charset="0"/>
              </a:rPr>
              <a:t>-Chun Chang, </a:t>
            </a:r>
            <a:r>
              <a:rPr lang="en-US" sz="1400" b="0" i="0" dirty="0" err="1">
                <a:solidFill>
                  <a:schemeClr val="tx1"/>
                </a:solidFill>
                <a:effectLst/>
                <a:latin typeface="Times New Roman" panose="02020603050405020304" pitchFamily="18" charset="0"/>
                <a:cs typeface="Times New Roman" panose="02020603050405020304" pitchFamily="18" charset="0"/>
              </a:rPr>
              <a:t>Donghao</a:t>
            </a:r>
            <a:r>
              <a:rPr lang="en-US" sz="1400" b="0" i="0" dirty="0">
                <a:solidFill>
                  <a:schemeClr val="tx1"/>
                </a:solidFill>
                <a:effectLst/>
                <a:latin typeface="Times New Roman" panose="02020603050405020304" pitchFamily="18" charset="0"/>
                <a:cs typeface="Times New Roman" panose="02020603050405020304" pitchFamily="18" charset="0"/>
              </a:rPr>
              <a:t> Fang, and Tsung-Wei Huang, "G-PASTA: GPU Accelerated Partitioning Algorithm for Static Timing Analysis," </a:t>
            </a:r>
            <a:r>
              <a:rPr lang="en-US" sz="1400" b="0" i="1" dirty="0">
                <a:solidFill>
                  <a:schemeClr val="tx1"/>
                </a:solidFill>
                <a:effectLst/>
                <a:latin typeface="Times New Roman" panose="02020603050405020304" pitchFamily="18" charset="0"/>
                <a:cs typeface="Times New Roman" panose="02020603050405020304" pitchFamily="18" charset="0"/>
              </a:rPr>
              <a:t>ACM/IEEE Design Automation Conference (DAC)</a:t>
            </a:r>
            <a:r>
              <a:rPr lang="en-US" sz="1400" b="0" i="0" dirty="0">
                <a:solidFill>
                  <a:schemeClr val="tx1"/>
                </a:solidFill>
                <a:effectLst/>
                <a:latin typeface="Times New Roman" panose="02020603050405020304" pitchFamily="18" charset="0"/>
                <a:cs typeface="Times New Roman" panose="02020603050405020304" pitchFamily="18" charset="0"/>
              </a:rPr>
              <a:t>, San Francisco, CA, 2024</a:t>
            </a:r>
            <a:endParaRPr lang="en-US" sz="1400" dirty="0">
              <a:solidFill>
                <a:schemeClr val="tx1"/>
              </a:solidFill>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01441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196086" cy="5168081"/>
          </a:xfrm>
        </p:spPr>
        <p:txBody>
          <a:bodyPr/>
          <a:lstStyle/>
          <a:p>
            <a:r>
              <a:rPr lang="en-US" sz="2000" dirty="0">
                <a:latin typeface="Times New Roman" panose="02020603050405020304" pitchFamily="18" charset="0"/>
                <a:cs typeface="Times New Roman" panose="02020603050405020304" pitchFamily="18" charset="0"/>
              </a:rPr>
              <a:t>We introduced RTL simulations.</a:t>
            </a:r>
          </a:p>
          <a:p>
            <a:r>
              <a:rPr lang="en-US" sz="2000" dirty="0">
                <a:latin typeface="Times New Roman" panose="02020603050405020304" pitchFamily="18" charset="0"/>
                <a:cs typeface="Times New Roman" panose="02020603050405020304" pitchFamily="18" charset="0"/>
              </a:rPr>
              <a:t>We introduced </a:t>
            </a:r>
            <a:r>
              <a:rPr lang="en-US" sz="2000" dirty="0" err="1">
                <a:latin typeface="Times New Roman" panose="02020603050405020304" pitchFamily="18" charset="0"/>
                <a:cs typeface="Times New Roman" panose="02020603050405020304" pitchFamily="18" charset="0"/>
              </a:rPr>
              <a:t>RepCut’s</a:t>
            </a:r>
            <a:r>
              <a:rPr lang="en-US" sz="2000" dirty="0">
                <a:latin typeface="Times New Roman" panose="02020603050405020304" pitchFamily="18" charset="0"/>
                <a:cs typeface="Times New Roman" panose="02020603050405020304" pitchFamily="18" charset="0"/>
              </a:rPr>
              <a:t> partitioning methods.</a:t>
            </a:r>
          </a:p>
          <a:p>
            <a:r>
              <a:rPr lang="en-US" sz="2000" dirty="0">
                <a:latin typeface="Times New Roman" panose="02020603050405020304" pitchFamily="18" charset="0"/>
                <a:cs typeface="Times New Roman" panose="02020603050405020304" pitchFamily="18" charset="0"/>
              </a:rPr>
              <a:t>We talked about </a:t>
            </a:r>
            <a:r>
              <a:rPr lang="en-US" sz="2000" dirty="0" err="1">
                <a:latin typeface="Times New Roman" panose="02020603050405020304" pitchFamily="18" charset="0"/>
                <a:cs typeface="Times New Roman" panose="02020603050405020304" pitchFamily="18" charset="0"/>
              </a:rPr>
              <a:t>RepCut’s</a:t>
            </a:r>
            <a:r>
              <a:rPr lang="en-US" sz="2000" dirty="0">
                <a:latin typeface="Times New Roman" panose="02020603050405020304" pitchFamily="18" charset="0"/>
                <a:cs typeface="Times New Roman" panose="02020603050405020304" pitchFamily="18" charset="0"/>
              </a:rPr>
              <a:t> limitations.</a:t>
            </a:r>
          </a:p>
          <a:p>
            <a:r>
              <a:rPr lang="en-US" sz="2000" dirty="0">
                <a:latin typeface="Times New Roman" panose="02020603050405020304" pitchFamily="18" charset="0"/>
                <a:cs typeface="Times New Roman" panose="02020603050405020304" pitchFamily="18" charset="0"/>
              </a:rPr>
              <a:t>We summarized our research.</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031295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196086" cy="3547125"/>
          </a:xfrm>
        </p:spPr>
        <p:txBody>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3698ED85-8687-FE2C-440D-D21119582A5D}"/>
              </a:ext>
            </a:extLst>
          </p:cNvPr>
          <p:cNvSpPr txBox="1"/>
          <p:nvPr/>
        </p:nvSpPr>
        <p:spPr>
          <a:xfrm>
            <a:off x="457200" y="1529345"/>
            <a:ext cx="10747094" cy="2677656"/>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[1]</a:t>
            </a:r>
            <a:r>
              <a:rPr lang="en-US" sz="1400" b="0" i="0" dirty="0">
                <a:solidFill>
                  <a:schemeClr val="tx1"/>
                </a:solidFill>
                <a:effectLst/>
                <a:latin typeface="Times New Roman" panose="02020603050405020304" pitchFamily="18" charset="0"/>
                <a:cs typeface="Times New Roman" panose="02020603050405020304" pitchFamily="18" charset="0"/>
              </a:rPr>
              <a:t> </a:t>
            </a:r>
            <a:r>
              <a:rPr lang="en-US" sz="1400" b="0" i="0" dirty="0" err="1">
                <a:solidFill>
                  <a:schemeClr val="tx1"/>
                </a:solidFill>
                <a:effectLst/>
                <a:latin typeface="Times New Roman" panose="02020603050405020304" pitchFamily="18" charset="0"/>
                <a:cs typeface="Times New Roman" panose="02020603050405020304" pitchFamily="18" charset="0"/>
              </a:rPr>
              <a:t>Boyang</a:t>
            </a:r>
            <a:r>
              <a:rPr lang="en-US" sz="1400" b="0" i="0" dirty="0">
                <a:solidFill>
                  <a:schemeClr val="tx1"/>
                </a:solidFill>
                <a:effectLst/>
                <a:latin typeface="Times New Roman" panose="02020603050405020304" pitchFamily="18" charset="0"/>
                <a:cs typeface="Times New Roman" panose="02020603050405020304" pitchFamily="18" charset="0"/>
              </a:rPr>
              <a:t> Zhang, Dian-</a:t>
            </a:r>
            <a:r>
              <a:rPr lang="en-US" sz="1400" b="0" i="0" dirty="0" err="1">
                <a:solidFill>
                  <a:schemeClr val="tx1"/>
                </a:solidFill>
                <a:effectLst/>
                <a:latin typeface="Times New Roman" panose="02020603050405020304" pitchFamily="18" charset="0"/>
                <a:cs typeface="Times New Roman" panose="02020603050405020304" pitchFamily="18" charset="0"/>
              </a:rPr>
              <a:t>Lun</a:t>
            </a:r>
            <a:r>
              <a:rPr lang="en-US" sz="1400" b="0" i="0" dirty="0">
                <a:solidFill>
                  <a:schemeClr val="tx1"/>
                </a:solidFill>
                <a:effectLst/>
                <a:latin typeface="Times New Roman" panose="02020603050405020304" pitchFamily="18" charset="0"/>
                <a:cs typeface="Times New Roman" panose="02020603050405020304" pitchFamily="18" charset="0"/>
              </a:rPr>
              <a:t> Lin, Che Chang, Cheng-Hsiang Chiu, </a:t>
            </a:r>
            <a:r>
              <a:rPr lang="en-US" sz="1400" b="0" i="0" dirty="0" err="1">
                <a:solidFill>
                  <a:schemeClr val="tx1"/>
                </a:solidFill>
                <a:effectLst/>
                <a:latin typeface="Times New Roman" panose="02020603050405020304" pitchFamily="18" charset="0"/>
                <a:cs typeface="Times New Roman" panose="02020603050405020304" pitchFamily="18" charset="0"/>
              </a:rPr>
              <a:t>Bojue</a:t>
            </a:r>
            <a:r>
              <a:rPr lang="en-US" sz="1400" b="0" i="0" dirty="0">
                <a:solidFill>
                  <a:schemeClr val="tx1"/>
                </a:solidFill>
                <a:effectLst/>
                <a:latin typeface="Times New Roman" panose="02020603050405020304" pitchFamily="18" charset="0"/>
                <a:cs typeface="Times New Roman" panose="02020603050405020304" pitchFamily="18" charset="0"/>
              </a:rPr>
              <a:t> Wang, Wan Luan Lee, </a:t>
            </a:r>
            <a:r>
              <a:rPr lang="en-US" sz="1400" b="0" i="0" dirty="0" err="1">
                <a:solidFill>
                  <a:schemeClr val="tx1"/>
                </a:solidFill>
                <a:effectLst/>
                <a:latin typeface="Times New Roman" panose="02020603050405020304" pitchFamily="18" charset="0"/>
                <a:cs typeface="Times New Roman" panose="02020603050405020304" pitchFamily="18" charset="0"/>
              </a:rPr>
              <a:t>Chih</a:t>
            </a:r>
            <a:r>
              <a:rPr lang="en-US" sz="1400" b="0" i="0" dirty="0">
                <a:solidFill>
                  <a:schemeClr val="tx1"/>
                </a:solidFill>
                <a:effectLst/>
                <a:latin typeface="Times New Roman" panose="02020603050405020304" pitchFamily="18" charset="0"/>
                <a:cs typeface="Times New Roman" panose="02020603050405020304" pitchFamily="18" charset="0"/>
              </a:rPr>
              <a:t>-Chun Chang, </a:t>
            </a:r>
            <a:r>
              <a:rPr lang="en-US" sz="1400" b="0" i="0" dirty="0" err="1">
                <a:solidFill>
                  <a:schemeClr val="tx1"/>
                </a:solidFill>
                <a:effectLst/>
                <a:latin typeface="Times New Roman" panose="02020603050405020304" pitchFamily="18" charset="0"/>
                <a:cs typeface="Times New Roman" panose="02020603050405020304" pitchFamily="18" charset="0"/>
              </a:rPr>
              <a:t>Donghao</a:t>
            </a:r>
            <a:r>
              <a:rPr lang="en-US" sz="1400" b="0" i="0" dirty="0">
                <a:solidFill>
                  <a:schemeClr val="tx1"/>
                </a:solidFill>
                <a:effectLst/>
                <a:latin typeface="Times New Roman" panose="02020603050405020304" pitchFamily="18" charset="0"/>
                <a:cs typeface="Times New Roman" panose="02020603050405020304" pitchFamily="18" charset="0"/>
              </a:rPr>
              <a:t> Fang, and Tsung-Wei Huang, "G-PASTA: GPU Accelerated Partitioning Algorithm for Static Timing Analysis," </a:t>
            </a:r>
            <a:r>
              <a:rPr lang="en-US" sz="1400" b="0" i="1" dirty="0">
                <a:solidFill>
                  <a:schemeClr val="tx1"/>
                </a:solidFill>
                <a:effectLst/>
                <a:latin typeface="Times New Roman" panose="02020603050405020304" pitchFamily="18" charset="0"/>
                <a:cs typeface="Times New Roman" panose="02020603050405020304" pitchFamily="18" charset="0"/>
              </a:rPr>
              <a:t>ACM/IEEE Design Automation Conference (DAC)</a:t>
            </a:r>
            <a:r>
              <a:rPr lang="en-US" sz="1400" b="0" i="0" dirty="0">
                <a:solidFill>
                  <a:schemeClr val="tx1"/>
                </a:solidFill>
                <a:effectLst/>
                <a:latin typeface="Times New Roman" panose="02020603050405020304" pitchFamily="18" charset="0"/>
                <a:cs typeface="Times New Roman" panose="02020603050405020304" pitchFamily="18" charset="0"/>
              </a:rPr>
              <a:t>, San Francisco, CA, 2024</a:t>
            </a:r>
          </a:p>
          <a:p>
            <a:r>
              <a:rPr lang="en-US" sz="1400" dirty="0">
                <a:latin typeface="Times New Roman" panose="02020603050405020304" pitchFamily="18" charset="0"/>
                <a:cs typeface="Times New Roman" panose="02020603050405020304" pitchFamily="18" charset="0"/>
              </a:rPr>
              <a:t>[2]</a:t>
            </a:r>
            <a:r>
              <a:rPr lang="en-US" sz="1400" b="0" i="0" dirty="0">
                <a:solidFill>
                  <a:schemeClr val="tx1"/>
                </a:solidFill>
                <a:effectLst/>
                <a:latin typeface="Times New Roman" panose="02020603050405020304" pitchFamily="18" charset="0"/>
                <a:cs typeface="Times New Roman" panose="02020603050405020304" pitchFamily="18" charset="0"/>
              </a:rPr>
              <a:t> </a:t>
            </a:r>
            <a:r>
              <a:rPr lang="en-US" sz="1400" b="0" i="0" dirty="0">
                <a:solidFill>
                  <a:schemeClr val="tx1"/>
                </a:solidFill>
                <a:effectLst/>
                <a:latin typeface="Times New Roman" panose="02020603050405020304" pitchFamily="18" charset="0"/>
                <a:cs typeface="Times New Roman" panose="02020603050405020304" pitchFamily="18" charset="0"/>
                <a:hlinkClick r:id="rId3"/>
              </a:rPr>
              <a:t>https://github.com/verilator/verilator</a:t>
            </a:r>
            <a:endParaRPr lang="en-US" sz="1400" b="0" i="0" dirty="0">
              <a:solidFill>
                <a:schemeClr val="tx1"/>
              </a:solidFill>
              <a:effectLst/>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[3] </a:t>
            </a:r>
            <a:r>
              <a:rPr lang="en-US" sz="1400" dirty="0">
                <a:latin typeface="Times New Roman" panose="02020603050405020304" pitchFamily="18" charset="0"/>
                <a:cs typeface="Times New Roman" panose="02020603050405020304" pitchFamily="18" charset="0"/>
                <a:hlinkClick r:id="rId4"/>
              </a:rPr>
              <a:t>https://github.com/ucsc-vama/essent</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[4] </a:t>
            </a:r>
            <a:r>
              <a:rPr lang="en-US" sz="1400" dirty="0">
                <a:latin typeface="Times New Roman" panose="02020603050405020304" pitchFamily="18" charset="0"/>
                <a:cs typeface="Times New Roman" panose="02020603050405020304" pitchFamily="18" charset="0"/>
                <a:hlinkClick r:id="rId5"/>
              </a:rPr>
              <a:t>https://kahypar.org</a:t>
            </a:r>
            <a:r>
              <a:rPr lang="en-US" sz="1400" dirty="0">
                <a:latin typeface="Times New Roman" panose="02020603050405020304" pitchFamily="18" charset="0"/>
                <a:cs typeface="Times New Roman" panose="02020603050405020304" pitchFamily="18" charset="0"/>
              </a:rPr>
              <a:t> </a:t>
            </a:r>
            <a:endParaRPr lang="en-US" sz="1400" b="0" i="0" dirty="0">
              <a:solidFill>
                <a:schemeClr val="tx1"/>
              </a:solidFill>
              <a:effectLst/>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[5] Sarkar, Vivek. Partitioning and scheduling parallel programs for execution on multiprocessors. Stanford University, 1987. </a:t>
            </a:r>
          </a:p>
          <a:p>
            <a:r>
              <a:rPr lang="en-US" sz="1400" dirty="0">
                <a:latin typeface="Times New Roman" panose="02020603050405020304" pitchFamily="18" charset="0"/>
                <a:cs typeface="Times New Roman" panose="02020603050405020304" pitchFamily="18" charset="0"/>
              </a:rPr>
              <a:t>[6] Huang, Tsung-Wei &amp; Guo, </a:t>
            </a:r>
            <a:r>
              <a:rPr lang="en-US" sz="1400" dirty="0" err="1">
                <a:latin typeface="Times New Roman" panose="02020603050405020304" pitchFamily="18" charset="0"/>
                <a:cs typeface="Times New Roman" panose="02020603050405020304" pitchFamily="18" charset="0"/>
              </a:rPr>
              <a:t>Guannan</a:t>
            </a:r>
            <a:r>
              <a:rPr lang="en-US" sz="1400" dirty="0">
                <a:latin typeface="Times New Roman" panose="02020603050405020304" pitchFamily="18" charset="0"/>
                <a:cs typeface="Times New Roman" panose="02020603050405020304" pitchFamily="18" charset="0"/>
              </a:rPr>
              <a:t> &amp; Lin, Chun-</a:t>
            </a:r>
            <a:r>
              <a:rPr lang="en-US" sz="1400" dirty="0" err="1">
                <a:latin typeface="Times New Roman" panose="02020603050405020304" pitchFamily="18" charset="0"/>
                <a:cs typeface="Times New Roman" panose="02020603050405020304" pitchFamily="18" charset="0"/>
              </a:rPr>
              <a:t>Xun</a:t>
            </a:r>
            <a:r>
              <a:rPr lang="en-US" sz="1400" dirty="0">
                <a:latin typeface="Times New Roman" panose="02020603050405020304" pitchFamily="18" charset="0"/>
                <a:cs typeface="Times New Roman" panose="02020603050405020304" pitchFamily="18" charset="0"/>
              </a:rPr>
              <a:t> &amp; Wong, Martin. (2020). </a:t>
            </a:r>
            <a:r>
              <a:rPr lang="en-US" sz="1400" dirty="0" err="1">
                <a:latin typeface="Times New Roman" panose="02020603050405020304" pitchFamily="18" charset="0"/>
                <a:cs typeface="Times New Roman" panose="02020603050405020304" pitchFamily="18" charset="0"/>
              </a:rPr>
              <a:t>OpenTimer</a:t>
            </a:r>
            <a:r>
              <a:rPr lang="en-US" sz="1400" dirty="0">
                <a:latin typeface="Times New Roman" panose="02020603050405020304" pitchFamily="18" charset="0"/>
                <a:cs typeface="Times New Roman" panose="02020603050405020304" pitchFamily="18" charset="0"/>
              </a:rPr>
              <a:t> v2: A New Parallel Incremental Timing Analysis Engine. IEEE Transactions on Computer-Aided Design of Integrated Circuits and Systems. PP. 1-1. 10.1109/TCAD.2020.3007319. </a:t>
            </a:r>
          </a:p>
          <a:p>
            <a:endParaRPr lang="en-US" sz="1400" dirty="0">
              <a:latin typeface="Times New Roman" panose="02020603050405020304" pitchFamily="18" charset="0"/>
              <a:cs typeface="Times New Roman" panose="02020603050405020304" pitchFamily="18" charset="0"/>
            </a:endParaRPr>
          </a:p>
          <a:p>
            <a:endParaRPr lang="en-US" sz="1400" dirty="0">
              <a:solidFill>
                <a:schemeClr val="tx1"/>
              </a:solidFill>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6517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89BFF7-84F0-201F-3E76-35AD701EDC4F}"/>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977772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4405956-01CF-52B8-2EBD-7650C18BE49D}"/>
              </a:ext>
            </a:extLst>
          </p:cNvPr>
          <p:cNvSpPr>
            <a:spLocks noGrp="1"/>
          </p:cNvSpPr>
          <p:nvPr>
            <p:ph type="title"/>
          </p:nvPr>
        </p:nvSpPr>
        <p:spPr/>
        <p:txBody>
          <a:bodyPr/>
          <a:lstStyle/>
          <a:p>
            <a:r>
              <a:rPr lang="en-US" dirty="0"/>
              <a:t>Introduction to RTL simulation</a:t>
            </a:r>
          </a:p>
        </p:txBody>
      </p:sp>
    </p:spTree>
    <p:extLst>
      <p:ext uri="{BB962C8B-B14F-4D97-AF65-F5344CB8AC3E}">
        <p14:creationId xmlns:p14="http://schemas.microsoft.com/office/powerpoint/2010/main" val="25678620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is RTL simulation?</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3190104"/>
          </a:xfrm>
        </p:spPr>
        <p:txBody>
          <a:bodyPr/>
          <a:lstStyle/>
          <a:p>
            <a:r>
              <a:rPr lang="en-US" dirty="0">
                <a:latin typeface="Times New Roman" panose="02020603050405020304" pitchFamily="18" charset="0"/>
                <a:cs typeface="Times New Roman" panose="02020603050405020304" pitchFamily="18" charset="0"/>
              </a:rPr>
              <a:t>A process to simulate the behaviors of a Register Transfer Level(RTL) design to verify its functionality.</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Event-driven</a:t>
            </a:r>
            <a:r>
              <a:rPr lang="en-US" dirty="0">
                <a:latin typeface="Times New Roman" panose="02020603050405020304" pitchFamily="18" charset="0"/>
                <a:cs typeface="Times New Roman" panose="02020603050405020304" pitchFamily="18" charset="0"/>
              </a:rPr>
              <a:t>(more accurate) or </a:t>
            </a:r>
            <a:r>
              <a:rPr lang="en-US" b="1" dirty="0">
                <a:latin typeface="Times New Roman" panose="02020603050405020304" pitchFamily="18" charset="0"/>
                <a:cs typeface="Times New Roman" panose="02020603050405020304" pitchFamily="18" charset="0"/>
              </a:rPr>
              <a:t>full-cycle</a:t>
            </a:r>
            <a:r>
              <a:rPr lang="en-US" dirty="0">
                <a:latin typeface="Times New Roman" panose="02020603050405020304" pitchFamily="18" charset="0"/>
                <a:cs typeface="Times New Roman" panose="02020603050405020304" pitchFamily="18" charset="0"/>
              </a:rPr>
              <a:t>(less time-consuming).</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Full-cycle simulator: </a:t>
            </a:r>
            <a:r>
              <a:rPr lang="en-US" dirty="0" err="1">
                <a:latin typeface="Times New Roman" panose="02020603050405020304" pitchFamily="18" charset="0"/>
                <a:cs typeface="Times New Roman" panose="02020603050405020304" pitchFamily="18" charset="0"/>
              </a:rPr>
              <a:t>Verilator</a:t>
            </a:r>
            <a:r>
              <a:rPr lang="en-US" baseline="30000" dirty="0">
                <a:latin typeface="Times New Roman" panose="02020603050405020304" pitchFamily="18" charset="0"/>
                <a:cs typeface="Times New Roman" panose="02020603050405020304" pitchFamily="18" charset="0"/>
              </a:rPr>
              <a:t>[2]</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ESSENT</a:t>
            </a:r>
            <a:r>
              <a:rPr lang="en-US" baseline="30000" dirty="0">
                <a:latin typeface="Times New Roman" panose="02020603050405020304" pitchFamily="18" charset="0"/>
                <a:cs typeface="Times New Roman" panose="02020603050405020304" pitchFamily="18" charset="0"/>
              </a:rPr>
              <a:t>[3]</a:t>
            </a:r>
            <a:r>
              <a:rPr lang="en-US" dirty="0">
                <a:latin typeface="Times New Roman" panose="02020603050405020304" pitchFamily="18" charset="0"/>
                <a:cs typeface="Times New Roman" panose="02020603050405020304" pitchFamily="18" charset="0"/>
              </a:rPr>
              <a:t>(unoptimized).</a:t>
            </a:r>
          </a:p>
          <a:p>
            <a:pPr marL="457200" lvl="1" indent="0">
              <a:buNone/>
            </a:pPr>
            <a:endParaRPr lang="en-US" sz="26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EF0EA31B-D7E3-3FAD-A2A4-AD84028EAEFB}"/>
              </a:ext>
            </a:extLst>
          </p:cNvPr>
          <p:cNvSpPr txBox="1"/>
          <p:nvPr/>
        </p:nvSpPr>
        <p:spPr>
          <a:xfrm>
            <a:off x="457200" y="5903893"/>
            <a:ext cx="9097108" cy="738664"/>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[2]</a:t>
            </a:r>
            <a:r>
              <a:rPr lang="en-US" sz="1400" b="0" i="0" dirty="0">
                <a:solidFill>
                  <a:schemeClr val="tx1"/>
                </a:solidFill>
                <a:effectLst/>
                <a:latin typeface="Times New Roman" panose="02020603050405020304" pitchFamily="18" charset="0"/>
                <a:cs typeface="Times New Roman" panose="02020603050405020304" pitchFamily="18" charset="0"/>
              </a:rPr>
              <a:t> </a:t>
            </a:r>
            <a:r>
              <a:rPr lang="en-US" sz="1400" b="0" i="0" dirty="0">
                <a:solidFill>
                  <a:schemeClr val="tx1"/>
                </a:solidFill>
                <a:effectLst/>
                <a:latin typeface="Times New Roman" panose="02020603050405020304" pitchFamily="18" charset="0"/>
                <a:cs typeface="Times New Roman" panose="02020603050405020304" pitchFamily="18" charset="0"/>
                <a:hlinkClick r:id="rId3"/>
              </a:rPr>
              <a:t>https://github.com/verilator/verilator</a:t>
            </a:r>
            <a:endParaRPr lang="en-US" sz="1400" b="0" i="0" dirty="0">
              <a:solidFill>
                <a:schemeClr val="tx1"/>
              </a:solidFill>
              <a:effectLst/>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[3] </a:t>
            </a:r>
            <a:r>
              <a:rPr lang="en-US" sz="1400" dirty="0">
                <a:latin typeface="Times New Roman" panose="02020603050405020304" pitchFamily="18" charset="0"/>
                <a:cs typeface="Times New Roman" panose="02020603050405020304" pitchFamily="18" charset="0"/>
                <a:hlinkClick r:id="rId4"/>
              </a:rPr>
              <a:t>https://github.com/ucsc-vama/essent</a:t>
            </a:r>
            <a:endParaRPr lang="en-US" sz="1400"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7902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Why partitioning?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4359142"/>
              </a:xfrm>
            </p:spPr>
            <p:txBody>
              <a:bodyPr/>
              <a:lstStyle/>
              <a:p>
                <a:r>
                  <a:rPr lang="en-US" dirty="0">
                    <a:latin typeface="Times New Roman" panose="02020603050405020304" pitchFamily="18" charset="0"/>
                    <a:cs typeface="Times New Roman" panose="02020603050405020304" pitchFamily="18" charset="0"/>
                  </a:rPr>
                  <a:t>RTL simulation is very </a:t>
                </a:r>
                <a:r>
                  <a:rPr lang="en-US" b="1" dirty="0">
                    <a:latin typeface="Times New Roman" panose="02020603050405020304" pitchFamily="18" charset="0"/>
                    <a:cs typeface="Times New Roman" panose="02020603050405020304" pitchFamily="18" charset="0"/>
                  </a:rPr>
                  <a:t>time-consuming</a:t>
                </a:r>
                <a:r>
                  <a:rPr lang="en-US" dirty="0">
                    <a:latin typeface="Times New Roman" panose="02020603050405020304" pitchFamily="18" charset="0"/>
                    <a:cs typeface="Times New Roman" panose="02020603050405020304" pitchFamily="18" charset="0"/>
                  </a:rPr>
                  <a:t> for large designs.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RTL simulation in parallel?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Represent the design as a task dependency graph(</a:t>
                </a:r>
                <a:r>
                  <a:rPr lang="en-US" b="1" dirty="0">
                    <a:latin typeface="Times New Roman" panose="02020603050405020304" pitchFamily="18" charset="0"/>
                    <a:cs typeface="Times New Roman" panose="02020603050405020304" pitchFamily="18" charset="0"/>
                  </a:rPr>
                  <a:t>TDG)</a:t>
                </a:r>
                <a:r>
                  <a:rPr lang="en-US" dirty="0">
                    <a:latin typeface="Times New Roman" panose="02020603050405020304" pitchFamily="18" charset="0"/>
                    <a:cs typeface="Times New Roman" panose="02020603050405020304" pitchFamily="18" charset="0"/>
                  </a:rPr>
                  <a:t>.</a:t>
                </a:r>
              </a:p>
              <a:p>
                <a:pPr marL="0" indent="0">
                  <a:buNone/>
                </a:pPr>
                <a:r>
                  <a:rPr lang="en-US" dirty="0">
                    <a:ea typeface="Cambria Math" panose="02040503050406030204" pitchFamily="18" charset="0"/>
                    <a:cs typeface="Times New Roman" panose="02020603050405020304" pitchFamily="18" charset="0"/>
                  </a:rPr>
                  <a:t>   </a:t>
                </a: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Node: the simulation task of a logic gate/register.</a:t>
                </a:r>
              </a:p>
              <a:p>
                <a:pPr marL="0" indent="0">
                  <a:buNone/>
                </a:pPr>
                <a:r>
                  <a:rPr lang="en-US" dirty="0">
                    <a:ea typeface="Cambria Math" panose="02040503050406030204" pitchFamily="18" charset="0"/>
                    <a:cs typeface="Times New Roman" panose="02020603050405020304" pitchFamily="18" charset="0"/>
                  </a:rPr>
                  <a:t>   </a:t>
                </a: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Edge: the connection between logic gates/registers.</a:t>
                </a:r>
              </a:p>
              <a:p>
                <a:pPr marL="0" indent="0">
                  <a:buNone/>
                </a:pPr>
                <a:r>
                  <a:rPr lang="en-US" dirty="0">
                    <a:ea typeface="Cambria Math" panose="02040503050406030204" pitchFamily="18" charset="0"/>
                    <a:cs typeface="Times New Roman" panose="02020603050405020304" pitchFamily="18" charset="0"/>
                  </a:rPr>
                  <a:t>   </a:t>
                </a: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Too</a:t>
                </a:r>
                <a:r>
                  <a:rPr lang="en-US" b="1" dirty="0">
                    <a:latin typeface="Times New Roman" panose="02020603050405020304" pitchFamily="18" charset="0"/>
                    <a:cs typeface="Times New Roman" panose="02020603050405020304" pitchFamily="18" charset="0"/>
                  </a:rPr>
                  <a:t> fine-grained.</a:t>
                </a:r>
                <a:endParaRPr lang="en-US" dirty="0">
                  <a:latin typeface="Times New Roman" panose="02020603050405020304" pitchFamily="18" charset="0"/>
                  <a:cs typeface="Times New Roman" panose="02020603050405020304" pitchFamily="18" charset="0"/>
                </a:endParaRPr>
              </a:p>
              <a:p>
                <a:pPr marL="0" indent="0">
                  <a:buNone/>
                </a:pPr>
                <a:r>
                  <a:rPr lang="en-US" dirty="0">
                    <a:ea typeface="Cambria Math" panose="02040503050406030204" pitchFamily="18" charset="0"/>
                    <a:cs typeface="Times New Roman" panose="02020603050405020304" pitchFamily="18" charset="0"/>
                  </a:rPr>
                  <a:t>   </a:t>
                </a: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Partition the TDG. (Output: A coarsened TDG)</a:t>
                </a:r>
              </a:p>
            </p:txBody>
          </p:sp>
        </mc:Choice>
        <mc:Fallback xmlns="">
          <p:sp>
            <p:nvSpPr>
              <p:cNvPr id="3" name="Content Placeholder 2">
                <a:extLst>
                  <a:ext uri="{FF2B5EF4-FFF2-40B4-BE49-F238E27FC236}">
                    <a16:creationId xmlns:a16="http://schemas.microsoft.com/office/drawing/2014/main" id="{12A98574-9742-9B47-94FA-808EF6C372CE}"/>
                  </a:ext>
                </a:extLst>
              </p:cNvPr>
              <p:cNvSpPr>
                <a:spLocks noGrp="1" noRot="1" noChangeAspect="1" noMove="1" noResize="1" noEditPoints="1" noAdjustHandles="1" noChangeArrowheads="1" noChangeShapeType="1" noTextEdit="1"/>
              </p:cNvSpPr>
              <p:nvPr>
                <p:ph sz="quarter" idx="13"/>
              </p:nvPr>
            </p:nvSpPr>
            <p:spPr>
              <a:xfrm>
                <a:off x="457200" y="1529345"/>
                <a:ext cx="9829800" cy="4359142"/>
              </a:xfrm>
              <a:blipFill>
                <a:blip r:embed="rId3"/>
                <a:stretch>
                  <a:fillRect l="-1935" t="-2326" b="-2616"/>
                </a:stretch>
              </a:blipFill>
            </p:spPr>
            <p:txBody>
              <a:bodyPr/>
              <a:lstStyle/>
              <a:p>
                <a:r>
                  <a:rPr lang="en-US">
                    <a:noFill/>
                  </a:rPr>
                  <a:t> </a:t>
                </a:r>
              </a:p>
            </p:txBody>
          </p:sp>
        </mc:Fallback>
      </mc:AlternateContent>
    </p:spTree>
    <p:extLst>
      <p:ext uri="{BB962C8B-B14F-4D97-AF65-F5344CB8AC3E}">
        <p14:creationId xmlns:p14="http://schemas.microsoft.com/office/powerpoint/2010/main" val="1796025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Partitioning challenges?</a:t>
            </a: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940770"/>
          </a:xfrm>
        </p:spPr>
        <p:txBody>
          <a:bodyPr/>
          <a:lstStyle/>
          <a:p>
            <a:r>
              <a:rPr lang="en-US" dirty="0">
                <a:latin typeface="Times New Roman" panose="02020603050405020304" pitchFamily="18" charset="0"/>
                <a:cs typeface="Times New Roman" panose="02020603050405020304" pitchFamily="18" charset="0"/>
              </a:rPr>
              <a:t>Goal:</a:t>
            </a:r>
            <a:r>
              <a:rPr lang="en-US" b="1" dirty="0">
                <a:latin typeface="Times New Roman" panose="02020603050405020304" pitchFamily="18" charset="0"/>
                <a:cs typeface="Times New Roman" panose="02020603050405020304" pitchFamily="18" charset="0"/>
              </a:rPr>
              <a:t> Balanced partitions </a:t>
            </a:r>
            <a:r>
              <a:rPr lang="en-US" dirty="0">
                <a:latin typeface="Times New Roman" panose="02020603050405020304" pitchFamily="18" charset="0"/>
                <a:cs typeface="Times New Roman" panose="02020603050405020304" pitchFamily="18" charset="0"/>
              </a:rPr>
              <a:t>and </a:t>
            </a:r>
            <a:r>
              <a:rPr lang="en-US" b="1" dirty="0">
                <a:latin typeface="Times New Roman" panose="02020603050405020304" pitchFamily="18" charset="0"/>
                <a:cs typeface="Times New Roman" panose="02020603050405020304" pitchFamily="18" charset="0"/>
              </a:rPr>
              <a:t>minimal synchronization effort</a:t>
            </a:r>
            <a:r>
              <a:rPr lang="en-US" dirty="0">
                <a:latin typeface="Times New Roman" panose="02020603050405020304" pitchFamily="18" charset="0"/>
                <a:cs typeface="Times New Roman" panose="02020603050405020304" pitchFamily="18" charset="0"/>
              </a:rPr>
              <a:t>.</a:t>
            </a:r>
            <a:endParaRPr lang="en-US" b="1"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4" name="Picture 3" descr="A diagram of different types of threads&#10;&#10;Description automatically generated">
            <a:extLst>
              <a:ext uri="{FF2B5EF4-FFF2-40B4-BE49-F238E27FC236}">
                <a16:creationId xmlns:a16="http://schemas.microsoft.com/office/drawing/2014/main" id="{740631B0-4BED-D867-B2E7-E0366C96580E}"/>
              </a:ext>
            </a:extLst>
          </p:cNvPr>
          <p:cNvPicPr>
            <a:picLocks noChangeAspect="1"/>
          </p:cNvPicPr>
          <p:nvPr/>
        </p:nvPicPr>
        <p:blipFill>
          <a:blip r:embed="rId3"/>
          <a:stretch>
            <a:fillRect/>
          </a:stretch>
        </p:blipFill>
        <p:spPr>
          <a:xfrm>
            <a:off x="1975765" y="2260626"/>
            <a:ext cx="6792669" cy="4254519"/>
          </a:xfrm>
          <a:prstGeom prst="rect">
            <a:avLst/>
          </a:prstGeom>
        </p:spPr>
      </p:pic>
      <p:cxnSp>
        <p:nvCxnSpPr>
          <p:cNvPr id="10" name="Straight Connector 9">
            <a:extLst>
              <a:ext uri="{FF2B5EF4-FFF2-40B4-BE49-F238E27FC236}">
                <a16:creationId xmlns:a16="http://schemas.microsoft.com/office/drawing/2014/main" id="{192C1AAC-04B0-F3F2-E9D2-2A23D42E7916}"/>
              </a:ext>
            </a:extLst>
          </p:cNvPr>
          <p:cNvCxnSpPr/>
          <p:nvPr/>
        </p:nvCxnSpPr>
        <p:spPr>
          <a:xfrm>
            <a:off x="6202017" y="2270565"/>
            <a:ext cx="0" cy="1575878"/>
          </a:xfrm>
          <a:prstGeom prst="line">
            <a:avLst/>
          </a:prstGeom>
          <a:ln w="25400">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EAAFBA-469F-A262-32E3-635E57A67812}"/>
              </a:ext>
            </a:extLst>
          </p:cNvPr>
          <p:cNvCxnSpPr/>
          <p:nvPr/>
        </p:nvCxnSpPr>
        <p:spPr>
          <a:xfrm>
            <a:off x="8541026" y="2260626"/>
            <a:ext cx="0" cy="1575878"/>
          </a:xfrm>
          <a:prstGeom prst="line">
            <a:avLst/>
          </a:prstGeom>
          <a:ln w="25400">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44FBE03-6B85-98F7-2B0E-9F12CB8370A6}"/>
              </a:ext>
            </a:extLst>
          </p:cNvPr>
          <p:cNvCxnSpPr>
            <a:cxnSpLocks/>
          </p:cNvCxnSpPr>
          <p:nvPr/>
        </p:nvCxnSpPr>
        <p:spPr>
          <a:xfrm>
            <a:off x="6202017" y="2470115"/>
            <a:ext cx="2339009" cy="0"/>
          </a:xfrm>
          <a:prstGeom prst="line">
            <a:avLst/>
          </a:prstGeom>
          <a:ln w="25400">
            <a:headEnd type="triangle" w="lg" len="lg"/>
            <a:tailEnd type="triangle" w="lg" len="lg"/>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9DEC4D7D-12A8-F20A-6EB1-5F85269523A1}"/>
                  </a:ext>
                </a:extLst>
              </p:cNvPr>
              <p:cNvSpPr txBox="1"/>
              <p:nvPr/>
            </p:nvSpPr>
            <p:spPr>
              <a:xfrm>
                <a:off x="6332662" y="2254671"/>
                <a:ext cx="2077718" cy="21544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rgbClr val="C00000"/>
                          </a:solidFill>
                          <a:latin typeface="Cambria Math" panose="02040503050406030204" pitchFamily="18" charset="0"/>
                        </a:rPr>
                        <m:t>𝑜𝑛𝑒</m:t>
                      </m:r>
                      <m:r>
                        <a:rPr lang="en-US" sz="1400" b="0" i="1" smtClean="0">
                          <a:solidFill>
                            <a:srgbClr val="C00000"/>
                          </a:solidFill>
                          <a:latin typeface="Cambria Math" panose="02040503050406030204" pitchFamily="18" charset="0"/>
                        </a:rPr>
                        <m:t> </m:t>
                      </m:r>
                      <m:r>
                        <a:rPr lang="en-US" sz="1400" b="0" i="1" smtClean="0">
                          <a:solidFill>
                            <a:srgbClr val="C00000"/>
                          </a:solidFill>
                          <a:latin typeface="Cambria Math" panose="02040503050406030204" pitchFamily="18" charset="0"/>
                        </a:rPr>
                        <m:t>𝑠𝑖𝑚𝑢𝑙𝑎𝑡𝑖𝑜𝑛</m:t>
                      </m:r>
                      <m:r>
                        <a:rPr lang="en-US" sz="1400" b="0" i="1" smtClean="0">
                          <a:solidFill>
                            <a:srgbClr val="C00000"/>
                          </a:solidFill>
                          <a:latin typeface="Cambria Math" panose="02040503050406030204" pitchFamily="18" charset="0"/>
                        </a:rPr>
                        <m:t> </m:t>
                      </m:r>
                      <m:r>
                        <a:rPr lang="en-US" sz="1400" b="0" i="1" smtClean="0">
                          <a:solidFill>
                            <a:srgbClr val="C00000"/>
                          </a:solidFill>
                          <a:latin typeface="Cambria Math" panose="02040503050406030204" pitchFamily="18" charset="0"/>
                        </a:rPr>
                        <m:t>𝑐𝑦𝑐𝑙𝑒</m:t>
                      </m:r>
                    </m:oMath>
                  </m:oMathPara>
                </a14:m>
                <a:endParaRPr lang="en-US" sz="1400" dirty="0">
                  <a:solidFill>
                    <a:srgbClr val="C00000"/>
                  </a:solidFill>
                </a:endParaRPr>
              </a:p>
            </p:txBody>
          </p:sp>
        </mc:Choice>
        <mc:Fallback xmlns="">
          <p:sp>
            <p:nvSpPr>
              <p:cNvPr id="15" name="TextBox 14">
                <a:extLst>
                  <a:ext uri="{FF2B5EF4-FFF2-40B4-BE49-F238E27FC236}">
                    <a16:creationId xmlns:a16="http://schemas.microsoft.com/office/drawing/2014/main" id="{9DEC4D7D-12A8-F20A-6EB1-5F85269523A1}"/>
                  </a:ext>
                </a:extLst>
              </p:cNvPr>
              <p:cNvSpPr txBox="1">
                <a:spLocks noRot="1" noChangeAspect="1" noMove="1" noResize="1" noEditPoints="1" noAdjustHandles="1" noChangeArrowheads="1" noChangeShapeType="1" noTextEdit="1"/>
              </p:cNvSpPr>
              <p:nvPr/>
            </p:nvSpPr>
            <p:spPr>
              <a:xfrm>
                <a:off x="6332662" y="2254671"/>
                <a:ext cx="2077718" cy="215444"/>
              </a:xfrm>
              <a:prstGeom prst="rect">
                <a:avLst/>
              </a:prstGeom>
              <a:blipFill>
                <a:blip r:embed="rId4"/>
                <a:stretch>
                  <a:fillRect t="-11111" b="-38889"/>
                </a:stretch>
              </a:blipFill>
            </p:spPr>
            <p:txBody>
              <a:bodyPr/>
              <a:lstStyle/>
              <a:p>
                <a:r>
                  <a:rPr lang="en-US">
                    <a:noFill/>
                  </a:rPr>
                  <a:t> </a:t>
                </a:r>
              </a:p>
            </p:txBody>
          </p:sp>
        </mc:Fallback>
      </mc:AlternateContent>
      <p:cxnSp>
        <p:nvCxnSpPr>
          <p:cNvPr id="19" name="Straight Connector 18">
            <a:extLst>
              <a:ext uri="{FF2B5EF4-FFF2-40B4-BE49-F238E27FC236}">
                <a16:creationId xmlns:a16="http://schemas.microsoft.com/office/drawing/2014/main" id="{5C050925-C488-6E79-F3D7-C88BFC93A3D0}"/>
              </a:ext>
            </a:extLst>
          </p:cNvPr>
          <p:cNvCxnSpPr/>
          <p:nvPr/>
        </p:nvCxnSpPr>
        <p:spPr>
          <a:xfrm>
            <a:off x="6153285" y="4550655"/>
            <a:ext cx="0" cy="1575878"/>
          </a:xfrm>
          <a:prstGeom prst="line">
            <a:avLst/>
          </a:prstGeom>
          <a:ln w="25400">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EF4B25B-F00C-0F05-C7C1-930E8DBD6E8A}"/>
              </a:ext>
            </a:extLst>
          </p:cNvPr>
          <p:cNvCxnSpPr/>
          <p:nvPr/>
        </p:nvCxnSpPr>
        <p:spPr>
          <a:xfrm>
            <a:off x="8015215" y="4550655"/>
            <a:ext cx="0" cy="1575878"/>
          </a:xfrm>
          <a:prstGeom prst="line">
            <a:avLst/>
          </a:prstGeom>
          <a:ln w="25400">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E5ACEEB-E357-D727-B35D-A54BE0A8EAC5}"/>
              </a:ext>
            </a:extLst>
          </p:cNvPr>
          <p:cNvCxnSpPr>
            <a:cxnSpLocks/>
          </p:cNvCxnSpPr>
          <p:nvPr/>
        </p:nvCxnSpPr>
        <p:spPr>
          <a:xfrm>
            <a:off x="6153285" y="4750205"/>
            <a:ext cx="1861930" cy="0"/>
          </a:xfrm>
          <a:prstGeom prst="line">
            <a:avLst/>
          </a:prstGeom>
          <a:ln w="25400">
            <a:headEnd type="triangle" w="lg" len="lg"/>
            <a:tailEnd type="triangle" w="lg" len="lg"/>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CAADD75B-9CBE-26EA-51B7-49F86A320CAB}"/>
                  </a:ext>
                </a:extLst>
              </p:cNvPr>
              <p:cNvSpPr txBox="1"/>
              <p:nvPr/>
            </p:nvSpPr>
            <p:spPr>
              <a:xfrm>
                <a:off x="6096000" y="4513468"/>
                <a:ext cx="2077718" cy="21544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rgbClr val="C00000"/>
                          </a:solidFill>
                          <a:latin typeface="Cambria Math" panose="02040503050406030204" pitchFamily="18" charset="0"/>
                        </a:rPr>
                        <m:t>𝑜𝑛𝑒</m:t>
                      </m:r>
                      <m:r>
                        <a:rPr lang="en-US" sz="1400" b="0" i="1" smtClean="0">
                          <a:solidFill>
                            <a:srgbClr val="C00000"/>
                          </a:solidFill>
                          <a:latin typeface="Cambria Math" panose="02040503050406030204" pitchFamily="18" charset="0"/>
                        </a:rPr>
                        <m:t> </m:t>
                      </m:r>
                      <m:r>
                        <a:rPr lang="en-US" sz="1400" b="0" i="1" smtClean="0">
                          <a:solidFill>
                            <a:srgbClr val="C00000"/>
                          </a:solidFill>
                          <a:latin typeface="Cambria Math" panose="02040503050406030204" pitchFamily="18" charset="0"/>
                        </a:rPr>
                        <m:t>𝑠𝑖𝑚𝑢𝑙𝑎𝑡𝑖𝑜𝑛</m:t>
                      </m:r>
                      <m:r>
                        <a:rPr lang="en-US" sz="1400" b="0" i="1" smtClean="0">
                          <a:solidFill>
                            <a:srgbClr val="C00000"/>
                          </a:solidFill>
                          <a:latin typeface="Cambria Math" panose="02040503050406030204" pitchFamily="18" charset="0"/>
                        </a:rPr>
                        <m:t> </m:t>
                      </m:r>
                      <m:r>
                        <a:rPr lang="en-US" sz="1400" b="0" i="1" smtClean="0">
                          <a:solidFill>
                            <a:srgbClr val="C00000"/>
                          </a:solidFill>
                          <a:latin typeface="Cambria Math" panose="02040503050406030204" pitchFamily="18" charset="0"/>
                        </a:rPr>
                        <m:t>𝑐𝑦𝑐𝑙𝑒</m:t>
                      </m:r>
                    </m:oMath>
                  </m:oMathPara>
                </a14:m>
                <a:endParaRPr lang="en-US" sz="1400" dirty="0">
                  <a:solidFill>
                    <a:srgbClr val="C00000"/>
                  </a:solidFill>
                </a:endParaRPr>
              </a:p>
            </p:txBody>
          </p:sp>
        </mc:Choice>
        <mc:Fallback xmlns="">
          <p:sp>
            <p:nvSpPr>
              <p:cNvPr id="22" name="TextBox 21">
                <a:extLst>
                  <a:ext uri="{FF2B5EF4-FFF2-40B4-BE49-F238E27FC236}">
                    <a16:creationId xmlns:a16="http://schemas.microsoft.com/office/drawing/2014/main" id="{CAADD75B-9CBE-26EA-51B7-49F86A320CAB}"/>
                  </a:ext>
                </a:extLst>
              </p:cNvPr>
              <p:cNvSpPr txBox="1">
                <a:spLocks noRot="1" noChangeAspect="1" noMove="1" noResize="1" noEditPoints="1" noAdjustHandles="1" noChangeArrowheads="1" noChangeShapeType="1" noTextEdit="1"/>
              </p:cNvSpPr>
              <p:nvPr/>
            </p:nvSpPr>
            <p:spPr>
              <a:xfrm>
                <a:off x="6096000" y="4513468"/>
                <a:ext cx="2077718" cy="215444"/>
              </a:xfrm>
              <a:prstGeom prst="rect">
                <a:avLst/>
              </a:prstGeom>
              <a:blipFill>
                <a:blip r:embed="rId5"/>
                <a:stretch>
                  <a:fillRect t="-11111" b="-33333"/>
                </a:stretch>
              </a:blipFill>
            </p:spPr>
            <p:txBody>
              <a:bodyPr/>
              <a:lstStyle/>
              <a:p>
                <a:r>
                  <a:rPr lang="en-US">
                    <a:noFill/>
                  </a:rPr>
                  <a:t> </a:t>
                </a:r>
              </a:p>
            </p:txBody>
          </p:sp>
        </mc:Fallback>
      </mc:AlternateContent>
      <p:cxnSp>
        <p:nvCxnSpPr>
          <p:cNvPr id="24" name="Straight Connector 23">
            <a:extLst>
              <a:ext uri="{FF2B5EF4-FFF2-40B4-BE49-F238E27FC236}">
                <a16:creationId xmlns:a16="http://schemas.microsoft.com/office/drawing/2014/main" id="{6363C7B7-9C4A-EB35-C422-6D9FF98376C5}"/>
              </a:ext>
            </a:extLst>
          </p:cNvPr>
          <p:cNvCxnSpPr>
            <a:cxnSpLocks/>
          </p:cNvCxnSpPr>
          <p:nvPr/>
        </p:nvCxnSpPr>
        <p:spPr>
          <a:xfrm>
            <a:off x="7520608" y="2741017"/>
            <a:ext cx="0" cy="1095487"/>
          </a:xfrm>
          <a:prstGeom prst="line">
            <a:avLst/>
          </a:prstGeom>
          <a:ln w="25400">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B9D5211-F304-7AE9-1CFB-69A985BD7092}"/>
              </a:ext>
            </a:extLst>
          </p:cNvPr>
          <p:cNvCxnSpPr>
            <a:cxnSpLocks/>
          </p:cNvCxnSpPr>
          <p:nvPr/>
        </p:nvCxnSpPr>
        <p:spPr>
          <a:xfrm>
            <a:off x="8015215" y="2741017"/>
            <a:ext cx="0" cy="1095487"/>
          </a:xfrm>
          <a:prstGeom prst="line">
            <a:avLst/>
          </a:prstGeom>
          <a:ln w="25400">
            <a:prstDash val="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39866AC4-B914-F6D9-9BC6-6BC44E1BBB85}"/>
                  </a:ext>
                </a:extLst>
              </p:cNvPr>
              <p:cNvSpPr txBox="1"/>
              <p:nvPr/>
            </p:nvSpPr>
            <p:spPr>
              <a:xfrm>
                <a:off x="7129372" y="2514939"/>
                <a:ext cx="711707" cy="21543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rgbClr val="C00000"/>
                          </a:solidFill>
                          <a:latin typeface="Cambria Math" panose="02040503050406030204" pitchFamily="18" charset="0"/>
                        </a:rPr>
                        <m:t>𝑠𝑦𝑛𝑐</m:t>
                      </m:r>
                    </m:oMath>
                  </m:oMathPara>
                </a14:m>
                <a:endParaRPr lang="en-US" sz="1400" dirty="0">
                  <a:solidFill>
                    <a:srgbClr val="C00000"/>
                  </a:solidFill>
                </a:endParaRPr>
              </a:p>
            </p:txBody>
          </p:sp>
        </mc:Choice>
        <mc:Fallback xmlns="">
          <p:sp>
            <p:nvSpPr>
              <p:cNvPr id="27" name="TextBox 26">
                <a:extLst>
                  <a:ext uri="{FF2B5EF4-FFF2-40B4-BE49-F238E27FC236}">
                    <a16:creationId xmlns:a16="http://schemas.microsoft.com/office/drawing/2014/main" id="{39866AC4-B914-F6D9-9BC6-6BC44E1BBB85}"/>
                  </a:ext>
                </a:extLst>
              </p:cNvPr>
              <p:cNvSpPr txBox="1">
                <a:spLocks noRot="1" noChangeAspect="1" noMove="1" noResize="1" noEditPoints="1" noAdjustHandles="1" noChangeArrowheads="1" noChangeShapeType="1" noTextEdit="1"/>
              </p:cNvSpPr>
              <p:nvPr/>
            </p:nvSpPr>
            <p:spPr>
              <a:xfrm>
                <a:off x="7129372" y="2514939"/>
                <a:ext cx="711707" cy="215431"/>
              </a:xfrm>
              <a:prstGeom prst="rect">
                <a:avLst/>
              </a:prstGeom>
              <a:blipFill>
                <a:blip r:embed="rId6"/>
                <a:stretch>
                  <a:fillRect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48B50A48-D8AF-73C5-6753-FE11805C1144}"/>
                  </a:ext>
                </a:extLst>
              </p:cNvPr>
              <p:cNvSpPr txBox="1"/>
              <p:nvPr/>
            </p:nvSpPr>
            <p:spPr>
              <a:xfrm>
                <a:off x="7659361" y="2519695"/>
                <a:ext cx="711707" cy="21543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rgbClr val="C00000"/>
                          </a:solidFill>
                          <a:latin typeface="Cambria Math" panose="02040503050406030204" pitchFamily="18" charset="0"/>
                        </a:rPr>
                        <m:t>𝑠𝑦𝑛𝑐</m:t>
                      </m:r>
                    </m:oMath>
                  </m:oMathPara>
                </a14:m>
                <a:endParaRPr lang="en-US" sz="1400" dirty="0">
                  <a:solidFill>
                    <a:srgbClr val="C00000"/>
                  </a:solidFill>
                </a:endParaRPr>
              </a:p>
            </p:txBody>
          </p:sp>
        </mc:Choice>
        <mc:Fallback xmlns="">
          <p:sp>
            <p:nvSpPr>
              <p:cNvPr id="28" name="TextBox 27">
                <a:extLst>
                  <a:ext uri="{FF2B5EF4-FFF2-40B4-BE49-F238E27FC236}">
                    <a16:creationId xmlns:a16="http://schemas.microsoft.com/office/drawing/2014/main" id="{48B50A48-D8AF-73C5-6753-FE11805C1144}"/>
                  </a:ext>
                </a:extLst>
              </p:cNvPr>
              <p:cNvSpPr txBox="1">
                <a:spLocks noRot="1" noChangeAspect="1" noMove="1" noResize="1" noEditPoints="1" noAdjustHandles="1" noChangeArrowheads="1" noChangeShapeType="1" noTextEdit="1"/>
              </p:cNvSpPr>
              <p:nvPr/>
            </p:nvSpPr>
            <p:spPr>
              <a:xfrm>
                <a:off x="7659361" y="2519695"/>
                <a:ext cx="711707" cy="215431"/>
              </a:xfrm>
              <a:prstGeom prst="rect">
                <a:avLst/>
              </a:prstGeom>
              <a:blipFill>
                <a:blip r:embed="rId7"/>
                <a:stretch>
                  <a:fillRect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150EE48D-7AEA-36C7-7E2B-48E565ADAB0A}"/>
                  </a:ext>
                </a:extLst>
              </p:cNvPr>
              <p:cNvSpPr txBox="1"/>
              <p:nvPr/>
            </p:nvSpPr>
            <p:spPr>
              <a:xfrm>
                <a:off x="8185172" y="2033349"/>
                <a:ext cx="711707" cy="21543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rgbClr val="C00000"/>
                          </a:solidFill>
                          <a:latin typeface="Cambria Math" panose="02040503050406030204" pitchFamily="18" charset="0"/>
                        </a:rPr>
                        <m:t>𝑠𝑦𝑛𝑐</m:t>
                      </m:r>
                    </m:oMath>
                  </m:oMathPara>
                </a14:m>
                <a:endParaRPr lang="en-US" sz="1400" dirty="0">
                  <a:solidFill>
                    <a:srgbClr val="C00000"/>
                  </a:solidFill>
                </a:endParaRPr>
              </a:p>
            </p:txBody>
          </p:sp>
        </mc:Choice>
        <mc:Fallback xmlns="">
          <p:sp>
            <p:nvSpPr>
              <p:cNvPr id="29" name="TextBox 28">
                <a:extLst>
                  <a:ext uri="{FF2B5EF4-FFF2-40B4-BE49-F238E27FC236}">
                    <a16:creationId xmlns:a16="http://schemas.microsoft.com/office/drawing/2014/main" id="{150EE48D-7AEA-36C7-7E2B-48E565ADAB0A}"/>
                  </a:ext>
                </a:extLst>
              </p:cNvPr>
              <p:cNvSpPr txBox="1">
                <a:spLocks noRot="1" noChangeAspect="1" noMove="1" noResize="1" noEditPoints="1" noAdjustHandles="1" noChangeArrowheads="1" noChangeShapeType="1" noTextEdit="1"/>
              </p:cNvSpPr>
              <p:nvPr/>
            </p:nvSpPr>
            <p:spPr>
              <a:xfrm>
                <a:off x="8185172" y="2033349"/>
                <a:ext cx="711707" cy="215431"/>
              </a:xfrm>
              <a:prstGeom prst="rect">
                <a:avLst/>
              </a:prstGeom>
              <a:blipFill>
                <a:blip r:embed="rId8"/>
                <a:stretch>
                  <a:fillRect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3D26FC44-2C98-1BE5-5D89-970780FDD9A0}"/>
                  </a:ext>
                </a:extLst>
              </p:cNvPr>
              <p:cNvSpPr txBox="1"/>
              <p:nvPr/>
            </p:nvSpPr>
            <p:spPr>
              <a:xfrm>
                <a:off x="7660274" y="4287390"/>
                <a:ext cx="711707" cy="21543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solidFill>
                            <a:srgbClr val="C00000"/>
                          </a:solidFill>
                          <a:latin typeface="Cambria Math" panose="02040503050406030204" pitchFamily="18" charset="0"/>
                        </a:rPr>
                        <m:t>𝑠𝑦𝑛𝑐</m:t>
                      </m:r>
                    </m:oMath>
                  </m:oMathPara>
                </a14:m>
                <a:endParaRPr lang="en-US" sz="1400" dirty="0">
                  <a:solidFill>
                    <a:srgbClr val="C00000"/>
                  </a:solidFill>
                </a:endParaRPr>
              </a:p>
            </p:txBody>
          </p:sp>
        </mc:Choice>
        <mc:Fallback xmlns="">
          <p:sp>
            <p:nvSpPr>
              <p:cNvPr id="30" name="TextBox 29">
                <a:extLst>
                  <a:ext uri="{FF2B5EF4-FFF2-40B4-BE49-F238E27FC236}">
                    <a16:creationId xmlns:a16="http://schemas.microsoft.com/office/drawing/2014/main" id="{3D26FC44-2C98-1BE5-5D89-970780FDD9A0}"/>
                  </a:ext>
                </a:extLst>
              </p:cNvPr>
              <p:cNvSpPr txBox="1">
                <a:spLocks noRot="1" noChangeAspect="1" noMove="1" noResize="1" noEditPoints="1" noAdjustHandles="1" noChangeArrowheads="1" noChangeShapeType="1" noTextEdit="1"/>
              </p:cNvSpPr>
              <p:nvPr/>
            </p:nvSpPr>
            <p:spPr>
              <a:xfrm>
                <a:off x="7660274" y="4287390"/>
                <a:ext cx="711707" cy="215431"/>
              </a:xfrm>
              <a:prstGeom prst="rect">
                <a:avLst/>
              </a:prstGeom>
              <a:blipFill>
                <a:blip r:embed="rId9"/>
                <a:stretch>
                  <a:fillRect b="-27778"/>
                </a:stretch>
              </a:blipFill>
            </p:spPr>
            <p:txBody>
              <a:bodyPr/>
              <a:lstStyle/>
              <a:p>
                <a:r>
                  <a:rPr lang="en-US">
                    <a:noFill/>
                  </a:rPr>
                  <a:t> </a:t>
                </a:r>
              </a:p>
            </p:txBody>
          </p:sp>
        </mc:Fallback>
      </mc:AlternateContent>
    </p:spTree>
    <p:extLst>
      <p:ext uri="{BB962C8B-B14F-4D97-AF65-F5344CB8AC3E}">
        <p14:creationId xmlns:p14="http://schemas.microsoft.com/office/powerpoint/2010/main" val="2559439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4405956-01CF-52B8-2EBD-7650C18BE49D}"/>
              </a:ext>
            </a:extLst>
          </p:cNvPr>
          <p:cNvSpPr>
            <a:spLocks noGrp="1"/>
          </p:cNvSpPr>
          <p:nvPr>
            <p:ph type="title"/>
          </p:nvPr>
        </p:nvSpPr>
        <p:spPr/>
        <p:txBody>
          <a:bodyPr/>
          <a:lstStyle/>
          <a:p>
            <a:r>
              <a:rPr lang="en-US" dirty="0"/>
              <a:t>Introduction to </a:t>
            </a:r>
            <a:r>
              <a:rPr lang="en-US" dirty="0" err="1"/>
              <a:t>RepCut</a:t>
            </a:r>
            <a:endParaRPr lang="en-US" dirty="0"/>
          </a:p>
        </p:txBody>
      </p:sp>
    </p:spTree>
    <p:extLst>
      <p:ext uri="{BB962C8B-B14F-4D97-AF65-F5344CB8AC3E}">
        <p14:creationId xmlns:p14="http://schemas.microsoft.com/office/powerpoint/2010/main" val="2415468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3C3E93-FDF5-6882-0EB1-7395A3FB3AE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 to </a:t>
            </a:r>
            <a:r>
              <a:rPr lang="en-US" dirty="0" err="1">
                <a:latin typeface="Times New Roman" panose="02020603050405020304" pitchFamily="18" charset="0"/>
                <a:cs typeface="Times New Roman" panose="02020603050405020304" pitchFamily="18" charset="0"/>
              </a:rPr>
              <a:t>RepCut</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2A98574-9742-9B47-94FA-808EF6C372CE}"/>
              </a:ext>
            </a:extLst>
          </p:cNvPr>
          <p:cNvSpPr>
            <a:spLocks noGrp="1"/>
          </p:cNvSpPr>
          <p:nvPr>
            <p:ph sz="quarter" idx="13"/>
          </p:nvPr>
        </p:nvSpPr>
        <p:spPr>
          <a:xfrm>
            <a:off x="457200" y="1529345"/>
            <a:ext cx="9829800" cy="1429109"/>
          </a:xfrm>
        </p:spPr>
        <p:txBody>
          <a:bodyPr/>
          <a:lstStyle/>
          <a:p>
            <a:r>
              <a:rPr lang="en-US" dirty="0">
                <a:latin typeface="Times New Roman" panose="02020603050405020304" pitchFamily="18" charset="0"/>
                <a:cs typeface="Times New Roman" panose="02020603050405020304" pitchFamily="18" charset="0"/>
              </a:rPr>
              <a:t>An example of </a:t>
            </a:r>
            <a:r>
              <a:rPr lang="en-US" dirty="0" err="1">
                <a:latin typeface="Times New Roman" panose="02020603050405020304" pitchFamily="18" charset="0"/>
                <a:cs typeface="Times New Roman" panose="02020603050405020304" pitchFamily="18" charset="0"/>
              </a:rPr>
              <a:t>RepCut</a:t>
            </a:r>
            <a:r>
              <a:rPr lang="en-US" dirty="0">
                <a:latin typeface="Times New Roman" panose="02020603050405020304" pitchFamily="18" charset="0"/>
                <a:cs typeface="Times New Roman" panose="02020603050405020304" pitchFamily="18" charset="0"/>
              </a:rPr>
              <a:t> partitioning.</a:t>
            </a:r>
          </a:p>
          <a:p>
            <a:r>
              <a:rPr lang="en-US" dirty="0">
                <a:latin typeface="Times New Roman" panose="02020603050405020304" pitchFamily="18" charset="0"/>
                <a:cs typeface="Times New Roman" panose="02020603050405020304" pitchFamily="18" charset="0"/>
              </a:rPr>
              <a:t>Schedule the partitions.</a:t>
            </a:r>
          </a:p>
          <a:p>
            <a:r>
              <a:rPr lang="en-US" dirty="0">
                <a:latin typeface="Times New Roman" panose="02020603050405020304" pitchFamily="18" charset="0"/>
                <a:cs typeface="Times New Roman" panose="02020603050405020304" pitchFamily="18" charset="0"/>
              </a:rPr>
              <a:t>Experimental results.</a:t>
            </a:r>
          </a:p>
        </p:txBody>
      </p:sp>
    </p:spTree>
    <p:extLst>
      <p:ext uri="{BB962C8B-B14F-4D97-AF65-F5344CB8AC3E}">
        <p14:creationId xmlns:p14="http://schemas.microsoft.com/office/powerpoint/2010/main" val="2619099787"/>
      </p:ext>
    </p:extLst>
  </p:cSld>
  <p:clrMapOvr>
    <a:masterClrMapping/>
  </p:clrMapOvr>
</p:sld>
</file>

<file path=ppt/theme/theme1.xml><?xml version="1.0" encoding="utf-8"?>
<a:theme xmlns:a="http://schemas.openxmlformats.org/drawingml/2006/main" name="Office Theme">
  <a:themeElements>
    <a:clrScheme name="UW-Madison 2">
      <a:dk1>
        <a:srgbClr val="202020"/>
      </a:dk1>
      <a:lt1>
        <a:srgbClr val="FFFFFF"/>
      </a:lt1>
      <a:dk2>
        <a:srgbClr val="101010"/>
      </a:dk2>
      <a:lt2>
        <a:srgbClr val="DADFE1"/>
      </a:lt2>
      <a:accent1>
        <a:srgbClr val="C5050C"/>
      </a:accent1>
      <a:accent2>
        <a:srgbClr val="8DD3CE"/>
      </a:accent2>
      <a:accent3>
        <a:srgbClr val="FCCB51"/>
      </a:accent3>
      <a:accent4>
        <a:srgbClr val="ADADAD"/>
      </a:accent4>
      <a:accent5>
        <a:srgbClr val="006992"/>
      </a:accent5>
      <a:accent6>
        <a:srgbClr val="432E4F"/>
      </a:accent6>
      <a:hlink>
        <a:srgbClr val="0479A8"/>
      </a:hlink>
      <a:folHlink>
        <a:srgbClr val="0479A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44C92221-12E0-DC4D-9394-EAFAC81F9138}" vid="{913396D6-4527-9649-BF2D-680FAB9023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5053</TotalTime>
  <Words>5651</Words>
  <Application>Microsoft Macintosh PowerPoint</Application>
  <PresentationFormat>Widescreen</PresentationFormat>
  <Paragraphs>557</Paragraphs>
  <Slides>35</Slides>
  <Notes>35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LibertineMathMI</vt:lpstr>
      <vt:lpstr>Arial</vt:lpstr>
      <vt:lpstr>Calibri</vt:lpstr>
      <vt:lpstr>Cambria Math</vt:lpstr>
      <vt:lpstr>Times New Roman</vt:lpstr>
      <vt:lpstr>Office Theme</vt:lpstr>
      <vt:lpstr>RepCut: Superlinear Parallel RTL Simulation with Replication-Aided Partitioning</vt:lpstr>
      <vt:lpstr>About me</vt:lpstr>
      <vt:lpstr>Outline</vt:lpstr>
      <vt:lpstr>Introduction to RTL simulation</vt:lpstr>
      <vt:lpstr>What is RTL simulation?</vt:lpstr>
      <vt:lpstr>Why partitioning?</vt:lpstr>
      <vt:lpstr>Partitioning challenges?</vt:lpstr>
      <vt:lpstr>Introduction to RepCut</vt:lpstr>
      <vt:lpstr>Introduction to RepCut</vt:lpstr>
      <vt:lpstr>Introduction to RepCut – An example</vt:lpstr>
      <vt:lpstr>Introduction to RepCut – Build “Cones”</vt:lpstr>
      <vt:lpstr>Partitioning Walkthrough – Coarsen the graph </vt:lpstr>
      <vt:lpstr>Partitioning Walkthrough – Coarsen the graph </vt:lpstr>
      <vt:lpstr>Partitioning Walkthrough – Coarsen the graph </vt:lpstr>
      <vt:lpstr>Partitioning Walkthrough – Build hypergraph</vt:lpstr>
      <vt:lpstr>Partitioning Walkthrough – Partition hypergraph</vt:lpstr>
      <vt:lpstr>Partitioning Walkthrough – Partition hypergraph</vt:lpstr>
      <vt:lpstr>Partitioning Walkthrough – Partition hypergraph</vt:lpstr>
      <vt:lpstr>Partitioning Walkthrough – Partition hypergraph</vt:lpstr>
      <vt:lpstr>Partitioning Walkthrough – Partition hypergraph</vt:lpstr>
      <vt:lpstr>Partitioning Walkthrough – Partition hypergraph</vt:lpstr>
      <vt:lpstr>Partitioning Walkthrough – Partition hypergraph</vt:lpstr>
      <vt:lpstr>Partitioning Walkthrough – Acquire partitions</vt:lpstr>
      <vt:lpstr>Partitioning Walkthrough – Acquire partitions</vt:lpstr>
      <vt:lpstr>Partitioning Walkthrough – Acquire partitions</vt:lpstr>
      <vt:lpstr>Schedule the partitions</vt:lpstr>
      <vt:lpstr>Experimental results – Balanced partitions</vt:lpstr>
      <vt:lpstr>Experimental results – Overall speed of RTL simulation</vt:lpstr>
      <vt:lpstr>Experimental results – Speedup over itself</vt:lpstr>
      <vt:lpstr>My current research</vt:lpstr>
      <vt:lpstr>Limitations of RepCut</vt:lpstr>
      <vt:lpstr>Our research</vt:lpstr>
      <vt:lpstr>Conclusion</vt:lpstr>
      <vt:lpstr>Reference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use this template</dc:title>
  <dc:creator>博扬 张</dc:creator>
  <cp:lastModifiedBy>博扬 张</cp:lastModifiedBy>
  <cp:revision>789</cp:revision>
  <dcterms:created xsi:type="dcterms:W3CDTF">2024-03-19T17:56:14Z</dcterms:created>
  <dcterms:modified xsi:type="dcterms:W3CDTF">2024-03-26T22:17:27Z</dcterms:modified>
</cp:coreProperties>
</file>

<file path=docProps/thumbnail.jpeg>
</file>